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Old Standard TT"/>
      <p:regular r:id="rId17"/>
      <p:bold r:id="rId18"/>
      <p: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ldStandardT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italic.fntdata"/><Relationship Id="rId6" Type="http://schemas.openxmlformats.org/officeDocument/2006/relationships/slide" Target="slides/slide1.xml"/><Relationship Id="rId18" Type="http://schemas.openxmlformats.org/officeDocument/2006/relationships/font" Target="fonts/OldStandardT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48e2012f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48e2012f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9bea07fed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9bea07fed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bea07fed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9bea07fed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48e2012f4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48e2012f4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48e2012f4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48e2012f4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48e2012f4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48e2012f4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9bea07fed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9bea07fed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48e2012f4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48e2012f4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bea07fed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9bea07fed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9bea07fed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9bea07fed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9bea07fed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9bea07fed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Immanuel Kant</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0" y="0"/>
            <a:ext cx="9144000" cy="52578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Empiricism cannot grant universal knowledge</a:t>
            </a:r>
            <a:endParaRPr/>
          </a:p>
        </p:txBody>
      </p:sp>
      <p:sp>
        <p:nvSpPr>
          <p:cNvPr id="121" name="Google Shape;121;p2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“…experience never provides its judgements with true or strict universality, but only (through induction) with assumed and comparative universality; hence [there] we should, properly speaking, say [merely] that as far as we have observed until now, no exception is to be found to this or that rule. If, therefore, a judgement is thought with strict universality, i.e. thought in such a way that no exception whatever is allowed as possible, then the judgment is not derived from experience, but is valid absolutely </a:t>
            </a:r>
            <a:r>
              <a:rPr i="1" lang="en"/>
              <a:t>a priori</a:t>
            </a:r>
            <a:r>
              <a:rPr lang="en"/>
              <a:t>” (II. B3-B4).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Synthetic a priori</a:t>
            </a:r>
            <a:r>
              <a:rPr lang="en"/>
              <a:t> can give us knowledge of metaphysics</a:t>
            </a:r>
            <a:endParaRPr/>
          </a:p>
        </p:txBody>
      </p:sp>
      <p:sp>
        <p:nvSpPr>
          <p:cNvPr id="127" name="Google Shape;127;p2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a:t>
            </a:r>
            <a:r>
              <a:rPr i="1" lang="en"/>
              <a:t>Metaphysics is to contain synthetic a priori cognitions</a:t>
            </a:r>
            <a:r>
              <a:rPr lang="en"/>
              <a:t>. This holds even if metaphysics is viewed as a science that thus far has merely been attempted, but that because of the nature of human reason is nonetheless indispensable. Metaphysics is not at all concerned merely to dissect concepts of things that we frame </a:t>
            </a:r>
            <a:r>
              <a:rPr i="1" lang="en"/>
              <a:t>a priori</a:t>
            </a:r>
            <a:r>
              <a:rPr lang="en"/>
              <a:t>, and thereby to elucidate them analytically. Rather, in metaphysics we want to expand our </a:t>
            </a:r>
            <a:r>
              <a:rPr i="1" lang="en"/>
              <a:t>a priori</a:t>
            </a:r>
            <a:r>
              <a:rPr lang="en"/>
              <a:t> cognition. In order to do this, we must use principles which go beyond the given concept and which add to it something that was not contained in it; and, by means of such synthetic </a:t>
            </a:r>
            <a:r>
              <a:rPr i="1" lang="en"/>
              <a:t>a priori</a:t>
            </a:r>
            <a:r>
              <a:rPr lang="en"/>
              <a:t> judgements, we much presumably go so far beyond such concepts that even experience can no longer follow us; as in the proposition: The world must have a first beginning – and others like that. And hence metaphysics consists, </a:t>
            </a:r>
            <a:r>
              <a:rPr i="1" lang="en"/>
              <a:t>at least in terms of its purpose</a:t>
            </a:r>
            <a:r>
              <a:rPr lang="en"/>
              <a:t>, of nothing but synthetic </a:t>
            </a:r>
            <a:r>
              <a:rPr i="1" lang="en"/>
              <a:t>a priori</a:t>
            </a:r>
            <a:r>
              <a:rPr lang="en"/>
              <a:t> propositions” (V, B18).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to consider</a:t>
            </a:r>
            <a:endParaRPr/>
          </a:p>
        </p:txBody>
      </p:sp>
      <p:sp>
        <p:nvSpPr>
          <p:cNvPr id="67" name="Google Shape;67;p1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What is the relationship between what is perceived and what exists?</a:t>
            </a:r>
            <a:endParaRPr/>
          </a:p>
          <a:p>
            <a:pPr indent="-342900" lvl="0" marL="457200" rtl="0" algn="l">
              <a:spcBef>
                <a:spcPts val="0"/>
              </a:spcBef>
              <a:spcAft>
                <a:spcPts val="0"/>
              </a:spcAft>
              <a:buSzPts val="1800"/>
              <a:buChar char="●"/>
            </a:pPr>
            <a:r>
              <a:rPr lang="en"/>
              <a:t>How useful do you think the distinction between these two objects are?</a:t>
            </a:r>
            <a:endParaRPr/>
          </a:p>
          <a:p>
            <a:pPr indent="0" lvl="0" marL="914400" rtl="0" algn="l">
              <a:spcBef>
                <a:spcPts val="1200"/>
              </a:spcBef>
              <a:spcAft>
                <a:spcPts val="0"/>
              </a:spcAft>
              <a:buNone/>
            </a:pPr>
            <a:r>
              <a:rPr b="1" i="1" lang="en"/>
              <a:t>Noumena:</a:t>
            </a:r>
            <a:r>
              <a:rPr i="1" lang="en"/>
              <a:t> The objects of the world, objects of inquiry, object of analysis for the working of the world</a:t>
            </a:r>
            <a:endParaRPr i="1"/>
          </a:p>
          <a:p>
            <a:pPr indent="0" lvl="0" marL="914400" rtl="0" algn="l">
              <a:spcBef>
                <a:spcPts val="1200"/>
              </a:spcBef>
              <a:spcAft>
                <a:spcPts val="1200"/>
              </a:spcAft>
              <a:buNone/>
            </a:pPr>
            <a:r>
              <a:rPr b="1" i="1" lang="en"/>
              <a:t>Phenomena:</a:t>
            </a:r>
            <a:r>
              <a:rPr i="1" lang="en"/>
              <a:t> the observable manifestation of noumena</a:t>
            </a:r>
            <a:endParaRPr i="1"/>
          </a:p>
        </p:txBody>
      </p:sp>
      <p:pic>
        <p:nvPicPr>
          <p:cNvPr id="68" name="Google Shape;68;p14"/>
          <p:cNvPicPr preferRelativeResize="0"/>
          <p:nvPr/>
        </p:nvPicPr>
        <p:blipFill>
          <a:blip r:embed="rId3">
            <a:alphaModFix/>
          </a:blip>
          <a:stretch>
            <a:fillRect/>
          </a:stretch>
        </p:blipFill>
        <p:spPr>
          <a:xfrm>
            <a:off x="2415800" y="3552813"/>
            <a:ext cx="3981450" cy="1590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Immanuel Kant (1724-1804)</a:t>
            </a:r>
            <a:endParaRPr/>
          </a:p>
        </p:txBody>
      </p:sp>
      <p:sp>
        <p:nvSpPr>
          <p:cNvPr id="74" name="Google Shape;74;p15"/>
          <p:cNvSpPr txBox="1"/>
          <p:nvPr>
            <p:ph idx="1" type="body"/>
          </p:nvPr>
        </p:nvSpPr>
        <p:spPr>
          <a:xfrm>
            <a:off x="311700" y="1171600"/>
            <a:ext cx="53973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Most important work </a:t>
            </a:r>
            <a:r>
              <a:rPr i="1" lang="en"/>
              <a:t>Critique of Pure Reason </a:t>
            </a:r>
            <a:r>
              <a:rPr lang="en"/>
              <a:t>(1781)</a:t>
            </a:r>
            <a:endParaRPr/>
          </a:p>
          <a:p>
            <a:pPr indent="-342900" lvl="0" marL="457200" rtl="0" algn="l">
              <a:spcBef>
                <a:spcPts val="0"/>
              </a:spcBef>
              <a:spcAft>
                <a:spcPts val="0"/>
              </a:spcAft>
              <a:buSzPts val="1800"/>
              <a:buChar char="●"/>
            </a:pPr>
            <a:r>
              <a:rPr lang="en"/>
              <a:t>Fundamental concern: possibility of real knowledge, of object reality</a:t>
            </a:r>
            <a:endParaRPr/>
          </a:p>
          <a:p>
            <a:pPr indent="-342900" lvl="0" marL="457200" rtl="0" algn="l">
              <a:spcBef>
                <a:spcPts val="0"/>
              </a:spcBef>
              <a:spcAft>
                <a:spcPts val="0"/>
              </a:spcAft>
              <a:buSzPts val="1800"/>
              <a:buChar char="●"/>
            </a:pPr>
            <a:r>
              <a:rPr lang="en"/>
              <a:t>Eighteenth century philosophy must be reformed, Kant tries to do this</a:t>
            </a:r>
            <a:endParaRPr/>
          </a:p>
        </p:txBody>
      </p:sp>
      <p:pic>
        <p:nvPicPr>
          <p:cNvPr id="75" name="Google Shape;75;p15"/>
          <p:cNvPicPr preferRelativeResize="0"/>
          <p:nvPr/>
        </p:nvPicPr>
        <p:blipFill>
          <a:blip r:embed="rId3">
            <a:alphaModFix/>
          </a:blip>
          <a:stretch>
            <a:fillRect/>
          </a:stretch>
        </p:blipFill>
        <p:spPr>
          <a:xfrm>
            <a:off x="6082050" y="472875"/>
            <a:ext cx="2750250" cy="42949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6597875" y="133650"/>
            <a:ext cx="2490900" cy="71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Navigating Rationalism and Empiricism</a:t>
            </a:r>
            <a:endParaRPr/>
          </a:p>
        </p:txBody>
      </p:sp>
      <p:sp>
        <p:nvSpPr>
          <p:cNvPr id="81" name="Google Shape;81;p16"/>
          <p:cNvSpPr txBox="1"/>
          <p:nvPr>
            <p:ph idx="1" type="body"/>
          </p:nvPr>
        </p:nvSpPr>
        <p:spPr>
          <a:xfrm>
            <a:off x="311700" y="133650"/>
            <a:ext cx="6286200" cy="486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Hume’s empiricism results in skepticism of external world and the future</a:t>
            </a:r>
            <a:endParaRPr/>
          </a:p>
          <a:p>
            <a:pPr indent="-317500" lvl="1" marL="914400" rtl="0" algn="l">
              <a:spcBef>
                <a:spcPts val="0"/>
              </a:spcBef>
              <a:spcAft>
                <a:spcPts val="0"/>
              </a:spcAft>
              <a:buSzPts val="1400"/>
              <a:buChar char="○"/>
            </a:pPr>
            <a:r>
              <a:rPr lang="en"/>
              <a:t>But it was Hume who interrupted Kant’s ‘dogmatic slumber’</a:t>
            </a:r>
            <a:endParaRPr/>
          </a:p>
          <a:p>
            <a:pPr indent="-317500" lvl="1" marL="914400" rtl="0" algn="l">
              <a:spcBef>
                <a:spcPts val="0"/>
              </a:spcBef>
              <a:spcAft>
                <a:spcPts val="0"/>
              </a:spcAft>
              <a:buSzPts val="1400"/>
              <a:buChar char="○"/>
            </a:pPr>
            <a:r>
              <a:rPr lang="en"/>
              <a:t>Dogmatic speculation on metaphysics can be disconnected from reality → lead to stand offs or antinomies (</a:t>
            </a:r>
            <a:r>
              <a:rPr lang="en"/>
              <a:t>contradictions</a:t>
            </a:r>
            <a:r>
              <a:rPr lang="en"/>
              <a:t> in reason→ like those that arise from applying empirical truths to rationalism) → does the universe have a beginning? Is there a God?</a:t>
            </a:r>
            <a:endParaRPr/>
          </a:p>
          <a:p>
            <a:pPr indent="-317500" lvl="1" marL="914400" rtl="0" algn="l">
              <a:spcBef>
                <a:spcPts val="0"/>
              </a:spcBef>
              <a:spcAft>
                <a:spcPts val="0"/>
              </a:spcAft>
              <a:buSzPts val="1400"/>
              <a:buChar char="○"/>
            </a:pPr>
            <a:r>
              <a:rPr lang="en"/>
              <a:t>This discredits reason and fosters skepticism</a:t>
            </a:r>
            <a:endParaRPr/>
          </a:p>
          <a:p>
            <a:pPr indent="-342900" lvl="0" marL="457200" rtl="0" algn="l">
              <a:spcBef>
                <a:spcPts val="0"/>
              </a:spcBef>
              <a:spcAft>
                <a:spcPts val="0"/>
              </a:spcAft>
              <a:buSzPts val="1800"/>
              <a:buChar char="●"/>
            </a:pPr>
            <a:r>
              <a:rPr lang="en"/>
              <a:t>Claims empiricists are “wrong to treat concepts as pale copies of perceptions”</a:t>
            </a:r>
            <a:endParaRPr/>
          </a:p>
          <a:p>
            <a:pPr indent="-342900" lvl="0" marL="457200" rtl="0" algn="l">
              <a:spcBef>
                <a:spcPts val="0"/>
              </a:spcBef>
              <a:spcAft>
                <a:spcPts val="0"/>
              </a:spcAft>
              <a:buSzPts val="1800"/>
              <a:buChar char="●"/>
            </a:pPr>
            <a:r>
              <a:rPr lang="en"/>
              <a:t>Kants to distinguish between the idea that all cognition starts with experience (true) with the empiricist idea that it all emerges </a:t>
            </a:r>
            <a:r>
              <a:rPr i="1" lang="en"/>
              <a:t>from</a:t>
            </a:r>
            <a:r>
              <a:rPr lang="en"/>
              <a:t> experience (false)</a:t>
            </a:r>
            <a:endParaRPr/>
          </a:p>
          <a:p>
            <a:pPr indent="-317500" lvl="1" marL="914400" rtl="0" algn="l">
              <a:spcBef>
                <a:spcPts val="0"/>
              </a:spcBef>
              <a:spcAft>
                <a:spcPts val="0"/>
              </a:spcAft>
              <a:buSzPts val="1400"/>
              <a:buChar char="○"/>
            </a:pPr>
            <a:r>
              <a:rPr lang="en"/>
              <a:t>False empiricist notion ignores what arises is supplies from itself by understanding</a:t>
            </a:r>
            <a:endParaRPr/>
          </a:p>
          <a:p>
            <a:pPr indent="-317500" lvl="1" marL="914400" rtl="0" algn="l">
              <a:spcBef>
                <a:spcPts val="0"/>
              </a:spcBef>
              <a:spcAft>
                <a:spcPts val="0"/>
              </a:spcAft>
              <a:buSzPts val="1400"/>
              <a:buChar char="○"/>
            </a:pPr>
            <a:r>
              <a:rPr lang="en"/>
              <a:t>Also, we want to avoid a type of rationalism that ignores the application “to possible objects of experience”</a:t>
            </a:r>
            <a:endParaRPr/>
          </a:p>
        </p:txBody>
      </p:sp>
      <p:pic>
        <p:nvPicPr>
          <p:cNvPr id="82" name="Google Shape;82;p16"/>
          <p:cNvPicPr preferRelativeResize="0"/>
          <p:nvPr/>
        </p:nvPicPr>
        <p:blipFill>
          <a:blip r:embed="rId3">
            <a:alphaModFix/>
          </a:blip>
          <a:stretch>
            <a:fillRect/>
          </a:stretch>
        </p:blipFill>
        <p:spPr>
          <a:xfrm>
            <a:off x="6752713" y="1662375"/>
            <a:ext cx="2181225" cy="209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Responding to Descartes’s Dream Argument </a:t>
            </a:r>
            <a:endParaRPr/>
          </a:p>
        </p:txBody>
      </p:sp>
      <p:sp>
        <p:nvSpPr>
          <p:cNvPr id="88" name="Google Shape;88;p17"/>
          <p:cNvSpPr txBox="1"/>
          <p:nvPr>
            <p:ph idx="1" type="body"/>
          </p:nvPr>
        </p:nvSpPr>
        <p:spPr>
          <a:xfrm>
            <a:off x="311700" y="1171600"/>
            <a:ext cx="6265800" cy="33972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Char char="●"/>
            </a:pPr>
            <a:r>
              <a:rPr lang="en"/>
              <a:t>In Descartes’s </a:t>
            </a:r>
            <a:r>
              <a:rPr i="1" lang="en"/>
              <a:t>Meditations</a:t>
            </a:r>
            <a:r>
              <a:rPr lang="en"/>
              <a:t> (1641), Descartes challenges empiricism and the natural sciences</a:t>
            </a:r>
            <a:endParaRPr/>
          </a:p>
          <a:p>
            <a:pPr indent="-325755" lvl="0" marL="457200" rtl="0" algn="l">
              <a:spcBef>
                <a:spcPts val="0"/>
              </a:spcBef>
              <a:spcAft>
                <a:spcPts val="0"/>
              </a:spcAft>
              <a:buSzPct val="100000"/>
              <a:buChar char="●"/>
            </a:pPr>
            <a:r>
              <a:rPr lang="en"/>
              <a:t>Says that sane people can be sure of their senses → but then says how does he know that he’s sane and sensing real objects?</a:t>
            </a:r>
            <a:endParaRPr/>
          </a:p>
          <a:p>
            <a:pPr indent="-325755" lvl="0" marL="457200" rtl="0" algn="l">
              <a:spcBef>
                <a:spcPts val="0"/>
              </a:spcBef>
              <a:spcAft>
                <a:spcPts val="0"/>
              </a:spcAft>
              <a:buSzPct val="100000"/>
              <a:buChar char="●"/>
            </a:pPr>
            <a:r>
              <a:rPr lang="en"/>
              <a:t>Feels certain that he is awake and sensing real objects → but remembers dreams that felt real</a:t>
            </a:r>
            <a:endParaRPr/>
          </a:p>
          <a:p>
            <a:pPr indent="-325755" lvl="0" marL="457200" rtl="0" algn="l">
              <a:spcBef>
                <a:spcPts val="0"/>
              </a:spcBef>
              <a:spcAft>
                <a:spcPts val="0"/>
              </a:spcAft>
              <a:buSzPct val="100000"/>
              <a:buChar char="●"/>
            </a:pPr>
            <a:r>
              <a:rPr lang="en"/>
              <a:t>Dreams can be drawn from real experiences in the same way that a painter (painting fiction) uses shapes, colors, and subjects from real life (e.g. a mermaid)</a:t>
            </a:r>
            <a:endParaRPr/>
          </a:p>
          <a:p>
            <a:pPr indent="-304165" lvl="1" marL="914400" rtl="0" algn="l">
              <a:spcBef>
                <a:spcPts val="0"/>
              </a:spcBef>
              <a:spcAft>
                <a:spcPts val="0"/>
              </a:spcAft>
              <a:buSzPct val="100000"/>
              <a:buChar char="○"/>
            </a:pPr>
            <a:r>
              <a:rPr lang="en"/>
              <a:t>Therefore, though he can doubt composite things, he must accept and cannot doubt simple and universal parts</a:t>
            </a:r>
            <a:endParaRPr/>
          </a:p>
          <a:p>
            <a:pPr indent="-304165" lvl="1" marL="914400" rtl="0" algn="l">
              <a:spcBef>
                <a:spcPts val="0"/>
              </a:spcBef>
              <a:spcAft>
                <a:spcPts val="0"/>
              </a:spcAft>
              <a:buSzPct val="100000"/>
              <a:buChar char="○"/>
            </a:pPr>
            <a:r>
              <a:rPr lang="en"/>
              <a:t>We can doubt composite sciences like medicine, astronomy and physics, but cannot doubt simple sciences like arithmetic and geometry</a:t>
            </a:r>
            <a:endParaRPr/>
          </a:p>
          <a:p>
            <a:pPr indent="-325755" lvl="0" marL="457200" rtl="0" algn="l">
              <a:spcBef>
                <a:spcPts val="0"/>
              </a:spcBef>
              <a:spcAft>
                <a:spcPts val="0"/>
              </a:spcAft>
              <a:buSzPct val="100000"/>
              <a:buChar char="●"/>
            </a:pPr>
            <a:r>
              <a:rPr lang="en"/>
              <a:t>This is a rejection of natural sciences as </a:t>
            </a:r>
            <a:r>
              <a:rPr i="1" lang="en"/>
              <a:t>a posteriori</a:t>
            </a:r>
            <a:r>
              <a:rPr lang="en"/>
              <a:t> knowledge</a:t>
            </a:r>
            <a:endParaRPr/>
          </a:p>
        </p:txBody>
      </p:sp>
      <p:pic>
        <p:nvPicPr>
          <p:cNvPr id="89" name="Google Shape;89;p17"/>
          <p:cNvPicPr preferRelativeResize="0"/>
          <p:nvPr/>
        </p:nvPicPr>
        <p:blipFill>
          <a:blip r:embed="rId3">
            <a:alphaModFix/>
          </a:blip>
          <a:stretch>
            <a:fillRect/>
          </a:stretch>
        </p:blipFill>
        <p:spPr>
          <a:xfrm>
            <a:off x="6633375" y="1403675"/>
            <a:ext cx="2261700" cy="2767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A priori</a:t>
            </a:r>
            <a:r>
              <a:rPr lang="en"/>
              <a:t> and </a:t>
            </a:r>
            <a:r>
              <a:rPr i="1" lang="en"/>
              <a:t>a posteriori </a:t>
            </a:r>
            <a:r>
              <a:rPr lang="en"/>
              <a:t>knowledge</a:t>
            </a:r>
            <a:endParaRPr/>
          </a:p>
        </p:txBody>
      </p:sp>
      <p:sp>
        <p:nvSpPr>
          <p:cNvPr id="95" name="Google Shape;95;p18"/>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Moving beyond the idea that all knowledge has to come from experience</a:t>
            </a:r>
            <a:endParaRPr/>
          </a:p>
          <a:p>
            <a:pPr indent="-342900" lvl="0" marL="457200" rtl="0" algn="l">
              <a:spcBef>
                <a:spcPts val="0"/>
              </a:spcBef>
              <a:spcAft>
                <a:spcPts val="0"/>
              </a:spcAft>
              <a:buSzPts val="1800"/>
              <a:buChar char="●"/>
            </a:pPr>
            <a:r>
              <a:rPr lang="en"/>
              <a:t>Makes distinction between </a:t>
            </a:r>
            <a:r>
              <a:rPr i="1" lang="en"/>
              <a:t>a priori</a:t>
            </a:r>
            <a:r>
              <a:rPr lang="en"/>
              <a:t> and </a:t>
            </a:r>
            <a:r>
              <a:rPr i="1" lang="en"/>
              <a:t>a posteriori</a:t>
            </a:r>
            <a:r>
              <a:rPr lang="en"/>
              <a:t> knowledge</a:t>
            </a:r>
            <a:endParaRPr/>
          </a:p>
          <a:p>
            <a:pPr indent="-317500" lvl="1" marL="914400" rtl="0" algn="l">
              <a:spcBef>
                <a:spcPts val="0"/>
              </a:spcBef>
              <a:spcAft>
                <a:spcPts val="0"/>
              </a:spcAft>
              <a:buSzPts val="1400"/>
              <a:buChar char="○"/>
            </a:pPr>
            <a:r>
              <a:rPr b="1" i="1" lang="en"/>
              <a:t>A priori</a:t>
            </a:r>
            <a:r>
              <a:rPr b="1" lang="en"/>
              <a:t> knowledge</a:t>
            </a:r>
            <a:r>
              <a:rPr lang="en"/>
              <a:t>:  knowledge that has a ground outside of experience (all necessary and universal truths, like mathematics) </a:t>
            </a:r>
            <a:endParaRPr/>
          </a:p>
          <a:p>
            <a:pPr indent="0" lvl="0" marL="0" rtl="0" algn="l">
              <a:spcBef>
                <a:spcPts val="1200"/>
              </a:spcBef>
              <a:spcAft>
                <a:spcPts val="0"/>
              </a:spcAft>
              <a:buNone/>
            </a:pPr>
            <a:r>
              <a:rPr i="1" lang="en"/>
              <a:t>“The question, then, whether there is such a thing as cognition that is independent of experience and even of all impressions of the senses, is one that cannot be disposed of as soon as it comes to light, but that at least still needs closer investigation. Such cognitions are called a priori cognitions; they are distinguished from empirical cognitions, whose sources are a posteriori, namely, in experience” (II, B2).</a:t>
            </a:r>
            <a:endParaRPr i="1"/>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i="1" lang="en"/>
              <a:t>A Posteriori </a:t>
            </a:r>
            <a:r>
              <a:rPr lang="en"/>
              <a:t>knowledge</a:t>
            </a:r>
            <a:endParaRPr/>
          </a:p>
        </p:txBody>
      </p:sp>
      <p:sp>
        <p:nvSpPr>
          <p:cNvPr id="101" name="Google Shape;101;p19"/>
          <p:cNvSpPr txBox="1"/>
          <p:nvPr>
            <p:ph idx="1" type="body"/>
          </p:nvPr>
        </p:nvSpPr>
        <p:spPr>
          <a:xfrm>
            <a:off x="311700" y="1171600"/>
            <a:ext cx="4037400" cy="3766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i="1" lang="en"/>
              <a:t>A posteriori </a:t>
            </a:r>
            <a:r>
              <a:rPr b="1" lang="en"/>
              <a:t>knowledge</a:t>
            </a:r>
            <a:r>
              <a:rPr lang="en"/>
              <a:t>: knowledge whose “ground” is experience → experience can only confirm particular truths (truths in particular instances) </a:t>
            </a:r>
            <a:endParaRPr/>
          </a:p>
          <a:p>
            <a:pPr indent="-317500" lvl="2" marL="1371600" rtl="0" algn="l">
              <a:spcBef>
                <a:spcPts val="0"/>
              </a:spcBef>
              <a:spcAft>
                <a:spcPts val="0"/>
              </a:spcAft>
              <a:buSzPts val="1400"/>
              <a:buChar char="■"/>
            </a:pPr>
            <a:r>
              <a:rPr b="1" lang="en"/>
              <a:t>Analytic </a:t>
            </a:r>
            <a:r>
              <a:rPr b="1" i="1" lang="en"/>
              <a:t>a priori</a:t>
            </a:r>
            <a:r>
              <a:rPr b="1" lang="en"/>
              <a:t>:</a:t>
            </a:r>
            <a:r>
              <a:rPr lang="en"/>
              <a:t> All bachelors are unmarried (requires no synthesis of ideas)</a:t>
            </a:r>
            <a:endParaRPr/>
          </a:p>
          <a:p>
            <a:pPr indent="-317500" lvl="2" marL="1371600" rtl="0" algn="l">
              <a:spcBef>
                <a:spcPts val="0"/>
              </a:spcBef>
              <a:spcAft>
                <a:spcPts val="0"/>
              </a:spcAft>
              <a:buSzPts val="1400"/>
              <a:buChar char="■"/>
            </a:pPr>
            <a:r>
              <a:rPr b="1" lang="en"/>
              <a:t>Synthetic </a:t>
            </a:r>
            <a:r>
              <a:rPr b="1" i="1" lang="en"/>
              <a:t>a priori</a:t>
            </a:r>
            <a:r>
              <a:rPr b="1" lang="en"/>
              <a:t>:</a:t>
            </a:r>
            <a:r>
              <a:rPr lang="en"/>
              <a:t> requires synthesis of ideas or other </a:t>
            </a:r>
            <a:r>
              <a:rPr i="1" lang="en"/>
              <a:t>a priori</a:t>
            </a:r>
            <a:r>
              <a:rPr lang="en"/>
              <a:t> concepts</a:t>
            </a:r>
            <a:endParaRPr/>
          </a:p>
        </p:txBody>
      </p:sp>
      <p:pic>
        <p:nvPicPr>
          <p:cNvPr id="102" name="Google Shape;102;p19"/>
          <p:cNvPicPr preferRelativeResize="0"/>
          <p:nvPr/>
        </p:nvPicPr>
        <p:blipFill>
          <a:blip r:embed="rId3">
            <a:alphaModFix/>
          </a:blip>
          <a:stretch>
            <a:fillRect/>
          </a:stretch>
        </p:blipFill>
        <p:spPr>
          <a:xfrm>
            <a:off x="4660900" y="1171600"/>
            <a:ext cx="4171401" cy="31639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 the </a:t>
            </a:r>
            <a:r>
              <a:rPr i="1" lang="en"/>
              <a:t>synthetic a priori</a:t>
            </a:r>
            <a:endParaRPr/>
          </a:p>
        </p:txBody>
      </p:sp>
      <p:sp>
        <p:nvSpPr>
          <p:cNvPr id="108" name="Google Shape;108;p20"/>
          <p:cNvSpPr txBox="1"/>
          <p:nvPr>
            <p:ph idx="1" type="body"/>
          </p:nvPr>
        </p:nvSpPr>
        <p:spPr>
          <a:xfrm>
            <a:off x="311700" y="1171600"/>
            <a:ext cx="5562600" cy="375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Previous philosophers did not deny existence of </a:t>
            </a:r>
            <a:r>
              <a:rPr i="1" lang="en"/>
              <a:t>a priori</a:t>
            </a:r>
            <a:r>
              <a:rPr lang="en"/>
              <a:t> truth</a:t>
            </a:r>
            <a:endParaRPr/>
          </a:p>
          <a:p>
            <a:pPr indent="-342900" lvl="0" marL="457200" rtl="0" algn="l">
              <a:spcBef>
                <a:spcPts val="0"/>
              </a:spcBef>
              <a:spcAft>
                <a:spcPts val="0"/>
              </a:spcAft>
              <a:buSzPts val="1800"/>
              <a:buChar char="●"/>
            </a:pPr>
            <a:r>
              <a:rPr lang="en"/>
              <a:t>Treated all </a:t>
            </a:r>
            <a:r>
              <a:rPr i="1" lang="en"/>
              <a:t>a priori </a:t>
            </a:r>
            <a:r>
              <a:rPr lang="en"/>
              <a:t>truths in terms of Kant’s ‘analytic’ truths → not synthetic</a:t>
            </a:r>
            <a:endParaRPr/>
          </a:p>
          <a:p>
            <a:pPr indent="-342900" lvl="0" marL="457200" rtl="0" algn="l">
              <a:spcBef>
                <a:spcPts val="0"/>
              </a:spcBef>
              <a:spcAft>
                <a:spcPts val="0"/>
              </a:spcAft>
              <a:buSzPts val="1800"/>
              <a:buChar char="●"/>
            </a:pPr>
            <a:r>
              <a:rPr lang="en"/>
              <a:t>Analytic truths understood using only concepts involved</a:t>
            </a:r>
            <a:endParaRPr/>
          </a:p>
          <a:p>
            <a:pPr indent="-317500" lvl="1" marL="914400" rtl="0" algn="l">
              <a:spcBef>
                <a:spcPts val="0"/>
              </a:spcBef>
              <a:spcAft>
                <a:spcPts val="0"/>
              </a:spcAft>
              <a:buSzPts val="1400"/>
              <a:buChar char="○"/>
            </a:pPr>
            <a:r>
              <a:rPr lang="en"/>
              <a:t>Kant claims that some </a:t>
            </a:r>
            <a:r>
              <a:rPr i="1" lang="en"/>
              <a:t>a priori </a:t>
            </a:r>
            <a:r>
              <a:rPr lang="en"/>
              <a:t>truths are analytic (e.g. ‘All bachelors are unmarried’)</a:t>
            </a:r>
            <a:endParaRPr/>
          </a:p>
          <a:p>
            <a:pPr indent="-317500" lvl="1" marL="914400" rtl="0" algn="l">
              <a:spcBef>
                <a:spcPts val="0"/>
              </a:spcBef>
              <a:spcAft>
                <a:spcPts val="0"/>
              </a:spcAft>
              <a:buSzPts val="1400"/>
              <a:buChar char="○"/>
            </a:pPr>
            <a:r>
              <a:rPr lang="en"/>
              <a:t>But many are not, e.g. ‘7+5=12’, ‘The quantity of matter in the universe is constant’ and ‘Every event has a cause’ ← these are </a:t>
            </a:r>
            <a:r>
              <a:rPr i="1" lang="en"/>
              <a:t>synthetic a priori </a:t>
            </a:r>
            <a:r>
              <a:rPr lang="en"/>
              <a:t>truths</a:t>
            </a:r>
            <a:endParaRPr/>
          </a:p>
        </p:txBody>
      </p:sp>
      <p:pic>
        <p:nvPicPr>
          <p:cNvPr id="109" name="Google Shape;109;p20"/>
          <p:cNvPicPr preferRelativeResize="0"/>
          <p:nvPr/>
        </p:nvPicPr>
        <p:blipFill>
          <a:blip r:embed="rId3">
            <a:alphaModFix/>
          </a:blip>
          <a:stretch>
            <a:fillRect/>
          </a:stretch>
        </p:blipFill>
        <p:spPr>
          <a:xfrm>
            <a:off x="5999025" y="788325"/>
            <a:ext cx="2896355" cy="378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Kant against empiricism</a:t>
            </a:r>
            <a:endParaRPr/>
          </a:p>
        </p:txBody>
      </p:sp>
      <p:sp>
        <p:nvSpPr>
          <p:cNvPr id="115" name="Google Shape;115;p2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matters here is that we find a characteristic by which we can safely distinguish a pure cognition from empirical ones. Now, experience does indeed teach us something is thus or thus, but not that it cannot be otherwise” (II. B3).</a:t>
            </a:r>
            <a:endParaRPr/>
          </a:p>
          <a:p>
            <a:pPr indent="-342900" lvl="0" marL="457200" rtl="0" algn="l">
              <a:spcBef>
                <a:spcPts val="1200"/>
              </a:spcBef>
              <a:spcAft>
                <a:spcPts val="0"/>
              </a:spcAft>
              <a:buSzPts val="1800"/>
              <a:buChar char="●"/>
            </a:pPr>
            <a:r>
              <a:rPr lang="en"/>
              <a:t>Pure cognition relates to rationalism and </a:t>
            </a:r>
            <a:r>
              <a:rPr i="1" lang="en"/>
              <a:t>a priori</a:t>
            </a:r>
            <a:r>
              <a:rPr lang="en"/>
              <a:t> judgements</a:t>
            </a:r>
            <a:endParaRPr/>
          </a:p>
          <a:p>
            <a:pPr indent="-342900" lvl="0" marL="457200" rtl="0" algn="l">
              <a:spcBef>
                <a:spcPts val="0"/>
              </a:spcBef>
              <a:spcAft>
                <a:spcPts val="0"/>
              </a:spcAft>
              <a:buSzPts val="1800"/>
              <a:buChar char="●"/>
            </a:pPr>
            <a:r>
              <a:rPr lang="en"/>
              <a:t>Experience can only teach us that someone exists, not that it cannot or does not exist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