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300E7-1D12-4011-BCE7-ACC2286B0E38}" v="5" dt="2023-05-11T14:52:07.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3" d="100"/>
          <a:sy n="63"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Spoto" userId="3cdda5f9bdca8b69" providerId="LiveId" clId="{6BC300E7-1D12-4011-BCE7-ACC2286B0E38}"/>
    <pc:docChg chg="custSel addSld delSld modSld">
      <pc:chgData name="Stephanie Spoto" userId="3cdda5f9bdca8b69" providerId="LiveId" clId="{6BC300E7-1D12-4011-BCE7-ACC2286B0E38}" dt="2023-05-11T14:52:10.857" v="2124" actId="14100"/>
      <pc:docMkLst>
        <pc:docMk/>
      </pc:docMkLst>
      <pc:sldChg chg="addSp modSp mod">
        <pc:chgData name="Stephanie Spoto" userId="3cdda5f9bdca8b69" providerId="LiveId" clId="{6BC300E7-1D12-4011-BCE7-ACC2286B0E38}" dt="2023-05-11T14:44:29.332" v="1235" actId="1076"/>
        <pc:sldMkLst>
          <pc:docMk/>
          <pc:sldMk cId="688662482" sldId="260"/>
        </pc:sldMkLst>
        <pc:spChg chg="add mod">
          <ac:chgData name="Stephanie Spoto" userId="3cdda5f9bdca8b69" providerId="LiveId" clId="{6BC300E7-1D12-4011-BCE7-ACC2286B0E38}" dt="2023-05-11T14:44:29.332" v="1235" actId="1076"/>
          <ac:spMkLst>
            <pc:docMk/>
            <pc:sldMk cId="688662482" sldId="260"/>
            <ac:spMk id="6" creationId="{E7942D3E-5862-6729-D946-344B5207F684}"/>
          </ac:spMkLst>
        </pc:spChg>
      </pc:sldChg>
      <pc:sldChg chg="addSp modSp mod">
        <pc:chgData name="Stephanie Spoto" userId="3cdda5f9bdca8b69" providerId="LiveId" clId="{6BC300E7-1D12-4011-BCE7-ACC2286B0E38}" dt="2023-05-11T14:52:10.857" v="2124" actId="14100"/>
        <pc:sldMkLst>
          <pc:docMk/>
          <pc:sldMk cId="2696082208" sldId="262"/>
        </pc:sldMkLst>
        <pc:spChg chg="mod">
          <ac:chgData name="Stephanie Spoto" userId="3cdda5f9bdca8b69" providerId="LiveId" clId="{6BC300E7-1D12-4011-BCE7-ACC2286B0E38}" dt="2023-05-11T14:36:01.511" v="42" actId="20577"/>
          <ac:spMkLst>
            <pc:docMk/>
            <pc:sldMk cId="2696082208" sldId="262"/>
            <ac:spMk id="2" creationId="{FE251275-1EF3-791D-2F4C-AF9F5869E4C7}"/>
          </ac:spMkLst>
        </pc:spChg>
        <pc:spChg chg="mod">
          <ac:chgData name="Stephanie Spoto" userId="3cdda5f9bdca8b69" providerId="LiveId" clId="{6BC300E7-1D12-4011-BCE7-ACC2286B0E38}" dt="2023-05-11T14:43:24.542" v="1223" actId="27636"/>
          <ac:spMkLst>
            <pc:docMk/>
            <pc:sldMk cId="2696082208" sldId="262"/>
            <ac:spMk id="3" creationId="{6C346EA1-FB4B-3AF2-58E2-2A5F04AF068F}"/>
          </ac:spMkLst>
        </pc:spChg>
        <pc:picChg chg="add mod">
          <ac:chgData name="Stephanie Spoto" userId="3cdda5f9bdca8b69" providerId="LiveId" clId="{6BC300E7-1D12-4011-BCE7-ACC2286B0E38}" dt="2023-05-11T14:52:10.857" v="2124" actId="14100"/>
          <ac:picMkLst>
            <pc:docMk/>
            <pc:sldMk cId="2696082208" sldId="262"/>
            <ac:picMk id="5" creationId="{68B48511-49DF-BF1C-8C65-998A6C88329A}"/>
          </ac:picMkLst>
        </pc:picChg>
      </pc:sldChg>
      <pc:sldChg chg="addSp delSp modSp mod">
        <pc:chgData name="Stephanie Spoto" userId="3cdda5f9bdca8b69" providerId="LiveId" clId="{6BC300E7-1D12-4011-BCE7-ACC2286B0E38}" dt="2023-05-11T14:51:50.105" v="2119" actId="1076"/>
        <pc:sldMkLst>
          <pc:docMk/>
          <pc:sldMk cId="2868977699" sldId="263"/>
        </pc:sldMkLst>
        <pc:spChg chg="mod">
          <ac:chgData name="Stephanie Spoto" userId="3cdda5f9bdca8b69" providerId="LiveId" clId="{6BC300E7-1D12-4011-BCE7-ACC2286B0E38}" dt="2023-05-11T14:40:36.330" v="870" actId="20577"/>
          <ac:spMkLst>
            <pc:docMk/>
            <pc:sldMk cId="2868977699" sldId="263"/>
            <ac:spMk id="2" creationId="{2D03EDC9-765C-A6F4-F8E2-DC89DB5EB7FD}"/>
          </ac:spMkLst>
        </pc:spChg>
        <pc:spChg chg="mod">
          <ac:chgData name="Stephanie Spoto" userId="3cdda5f9bdca8b69" providerId="LiveId" clId="{6BC300E7-1D12-4011-BCE7-ACC2286B0E38}" dt="2023-05-11T14:51:50.105" v="2119" actId="1076"/>
          <ac:spMkLst>
            <pc:docMk/>
            <pc:sldMk cId="2868977699" sldId="263"/>
            <ac:spMk id="3" creationId="{B046C56C-F497-8F41-63EB-AB92F33795AA}"/>
          </ac:spMkLst>
        </pc:spChg>
        <pc:graphicFrameChg chg="add del mod">
          <ac:chgData name="Stephanie Spoto" userId="3cdda5f9bdca8b69" providerId="LiveId" clId="{6BC300E7-1D12-4011-BCE7-ACC2286B0E38}" dt="2023-05-11T14:51:40.267" v="2115"/>
          <ac:graphicFrameMkLst>
            <pc:docMk/>
            <pc:sldMk cId="2868977699" sldId="263"/>
            <ac:graphicFrameMk id="4" creationId="{3D894C62-F659-1C27-6D44-AFC7560DFF5C}"/>
          </ac:graphicFrameMkLst>
        </pc:graphicFrameChg>
        <pc:picChg chg="add mod">
          <ac:chgData name="Stephanie Spoto" userId="3cdda5f9bdca8b69" providerId="LiveId" clId="{6BC300E7-1D12-4011-BCE7-ACC2286B0E38}" dt="2023-05-11T14:51:47.235" v="2118" actId="1076"/>
          <ac:picMkLst>
            <pc:docMk/>
            <pc:sldMk cId="2868977699" sldId="263"/>
            <ac:picMk id="5" creationId="{D1051BF4-39C5-024E-2E7E-FC90C246F73C}"/>
          </ac:picMkLst>
        </pc:picChg>
      </pc:sldChg>
      <pc:sldChg chg="modSp mod">
        <pc:chgData name="Stephanie Spoto" userId="3cdda5f9bdca8b69" providerId="LiveId" clId="{6BC300E7-1D12-4011-BCE7-ACC2286B0E38}" dt="2023-05-11T14:48:55.728" v="1816" actId="5793"/>
        <pc:sldMkLst>
          <pc:docMk/>
          <pc:sldMk cId="3387158223" sldId="264"/>
        </pc:sldMkLst>
        <pc:spChg chg="mod">
          <ac:chgData name="Stephanie Spoto" userId="3cdda5f9bdca8b69" providerId="LiveId" clId="{6BC300E7-1D12-4011-BCE7-ACC2286B0E38}" dt="2023-05-11T14:45:41.253" v="1281" actId="20577"/>
          <ac:spMkLst>
            <pc:docMk/>
            <pc:sldMk cId="3387158223" sldId="264"/>
            <ac:spMk id="2" creationId="{BC447A6A-AEF9-4594-75A4-9222E4C20C08}"/>
          </ac:spMkLst>
        </pc:spChg>
        <pc:spChg chg="mod">
          <ac:chgData name="Stephanie Spoto" userId="3cdda5f9bdca8b69" providerId="LiveId" clId="{6BC300E7-1D12-4011-BCE7-ACC2286B0E38}" dt="2023-05-11T14:48:55.728" v="1816" actId="5793"/>
          <ac:spMkLst>
            <pc:docMk/>
            <pc:sldMk cId="3387158223" sldId="264"/>
            <ac:spMk id="3" creationId="{9CE8DAD6-ACBD-493D-0ADE-A9C0BB3F6820}"/>
          </ac:spMkLst>
        </pc:spChg>
      </pc:sldChg>
      <pc:sldChg chg="del">
        <pc:chgData name="Stephanie Spoto" userId="3cdda5f9bdca8b69" providerId="LiveId" clId="{6BC300E7-1D12-4011-BCE7-ACC2286B0E38}" dt="2023-05-11T14:51:09.989" v="2112" actId="47"/>
        <pc:sldMkLst>
          <pc:docMk/>
          <pc:sldMk cId="2160044515" sldId="265"/>
        </pc:sldMkLst>
      </pc:sldChg>
      <pc:sldChg chg="modSp new mod">
        <pc:chgData name="Stephanie Spoto" userId="3cdda5f9bdca8b69" providerId="LiveId" clId="{6BC300E7-1D12-4011-BCE7-ACC2286B0E38}" dt="2023-05-11T14:51:02.041" v="2111" actId="20577"/>
        <pc:sldMkLst>
          <pc:docMk/>
          <pc:sldMk cId="713377245" sldId="266"/>
        </pc:sldMkLst>
        <pc:spChg chg="mod">
          <ac:chgData name="Stephanie Spoto" userId="3cdda5f9bdca8b69" providerId="LiveId" clId="{6BC300E7-1D12-4011-BCE7-ACC2286B0E38}" dt="2023-05-11T14:51:02.041" v="2111" actId="20577"/>
          <ac:spMkLst>
            <pc:docMk/>
            <pc:sldMk cId="713377245" sldId="266"/>
            <ac:spMk id="3" creationId="{4E53D596-8C8C-63AE-31A4-C94E622691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328E752-CBEE-4D1F-AE06-3DC00BBFB877}" type="datetimeFigureOut">
              <a:rPr lang="en-US" smtClean="0"/>
              <a:t>5/11/2023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FF2BDD5-45B9-47E3-A9C2-532B8930F66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66152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8E752-CBEE-4D1F-AE06-3DC00BBFB877}"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307541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8E752-CBEE-4D1F-AE06-3DC00BBFB877}"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45624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8E752-CBEE-4D1F-AE06-3DC00BBFB877}"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192900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8E752-CBEE-4D1F-AE06-3DC00BBFB877}"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2BDD5-45B9-47E3-A9C2-532B8930F66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15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28E752-CBEE-4D1F-AE06-3DC00BBFB877}"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297779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8E752-CBEE-4D1F-AE06-3DC00BBFB877}"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294724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28E752-CBEE-4D1F-AE06-3DC00BBFB877}"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386683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8E752-CBEE-4D1F-AE06-3DC00BBFB877}"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152032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28E752-CBEE-4D1F-AE06-3DC00BBFB877}"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252331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28E752-CBEE-4D1F-AE06-3DC00BBFB877}"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2BDD5-45B9-47E3-A9C2-532B8930F665}" type="slidenum">
              <a:rPr lang="en-US" smtClean="0"/>
              <a:t>‹#›</a:t>
            </a:fld>
            <a:endParaRPr lang="en-US"/>
          </a:p>
        </p:txBody>
      </p:sp>
    </p:spTree>
    <p:extLst>
      <p:ext uri="{BB962C8B-B14F-4D97-AF65-F5344CB8AC3E}">
        <p14:creationId xmlns:p14="http://schemas.microsoft.com/office/powerpoint/2010/main" val="128737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328E752-CBEE-4D1F-AE06-3DC00BBFB877}" type="datetimeFigureOut">
              <a:rPr lang="en-US" smtClean="0"/>
              <a:t>5/11/2023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FF2BDD5-45B9-47E3-A9C2-532B8930F665}" type="slidenum">
              <a:rPr lang="en-US" smtClean="0"/>
              <a:t>‹#›</a:t>
            </a:fld>
            <a:endParaRPr lang="en-US"/>
          </a:p>
        </p:txBody>
      </p:sp>
    </p:spTree>
    <p:extLst>
      <p:ext uri="{BB962C8B-B14F-4D97-AF65-F5344CB8AC3E}">
        <p14:creationId xmlns:p14="http://schemas.microsoft.com/office/powerpoint/2010/main" val="1518350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A42EA-924A-C1E8-17F1-DE313C134E05}"/>
              </a:ext>
            </a:extLst>
          </p:cNvPr>
          <p:cNvPicPr>
            <a:picLocks noChangeAspect="1"/>
          </p:cNvPicPr>
          <p:nvPr/>
        </p:nvPicPr>
        <p:blipFill>
          <a:blip r:embed="rId2"/>
          <a:stretch>
            <a:fillRect/>
          </a:stretch>
        </p:blipFill>
        <p:spPr>
          <a:xfrm>
            <a:off x="-254000" y="0"/>
            <a:ext cx="12192000" cy="6858000"/>
          </a:xfrm>
          <a:prstGeom prst="rect">
            <a:avLst/>
          </a:prstGeom>
        </p:spPr>
      </p:pic>
      <p:sp>
        <p:nvSpPr>
          <p:cNvPr id="2" name="Title 1">
            <a:extLst>
              <a:ext uri="{FF2B5EF4-FFF2-40B4-BE49-F238E27FC236}">
                <a16:creationId xmlns:a16="http://schemas.microsoft.com/office/drawing/2014/main" id="{943E7C7E-9AF4-CEB4-8573-62C87B312DEF}"/>
              </a:ext>
            </a:extLst>
          </p:cNvPr>
          <p:cNvSpPr>
            <a:spLocks noGrp="1"/>
          </p:cNvSpPr>
          <p:nvPr>
            <p:ph type="ctrTitle"/>
          </p:nvPr>
        </p:nvSpPr>
        <p:spPr>
          <a:xfrm>
            <a:off x="3497072" y="2618232"/>
            <a:ext cx="9418320" cy="4041648"/>
          </a:xfrm>
        </p:spPr>
        <p:txBody>
          <a:bodyPr/>
          <a:lstStyle/>
          <a:p>
            <a:r>
              <a:rPr lang="en-US" dirty="0"/>
              <a:t>Machiavelli</a:t>
            </a:r>
          </a:p>
        </p:txBody>
      </p:sp>
      <p:sp>
        <p:nvSpPr>
          <p:cNvPr id="3" name="Subtitle 2">
            <a:extLst>
              <a:ext uri="{FF2B5EF4-FFF2-40B4-BE49-F238E27FC236}">
                <a16:creationId xmlns:a16="http://schemas.microsoft.com/office/drawing/2014/main" id="{94C35BCF-4A94-D309-E351-A74239DF3DC5}"/>
              </a:ext>
            </a:extLst>
          </p:cNvPr>
          <p:cNvSpPr>
            <a:spLocks noGrp="1"/>
          </p:cNvSpPr>
          <p:nvPr>
            <p:ph type="subTitle" idx="1"/>
          </p:nvPr>
        </p:nvSpPr>
        <p:spPr>
          <a:xfrm>
            <a:off x="4227068" y="5069840"/>
            <a:ext cx="3737864" cy="599440"/>
          </a:xfrm>
        </p:spPr>
        <p:txBody>
          <a:bodyPr>
            <a:normAutofit/>
          </a:bodyPr>
          <a:lstStyle/>
          <a:p>
            <a:r>
              <a:rPr lang="en-US" sz="2800" dirty="0">
                <a:solidFill>
                  <a:schemeClr val="tx1"/>
                </a:solidFill>
              </a:rPr>
              <a:t>“The Teacher of Evil”</a:t>
            </a:r>
          </a:p>
        </p:txBody>
      </p:sp>
    </p:spTree>
    <p:extLst>
      <p:ext uri="{BB962C8B-B14F-4D97-AF65-F5344CB8AC3E}">
        <p14:creationId xmlns:p14="http://schemas.microsoft.com/office/powerpoint/2010/main" val="18641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F600-0E56-BC27-8EB8-F1FE801ED3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53D596-8C8C-63AE-31A4-C94E62269130}"/>
              </a:ext>
            </a:extLst>
          </p:cNvPr>
          <p:cNvSpPr>
            <a:spLocks noGrp="1"/>
          </p:cNvSpPr>
          <p:nvPr>
            <p:ph idx="1"/>
          </p:nvPr>
        </p:nvSpPr>
        <p:spPr/>
        <p:txBody>
          <a:bodyPr>
            <a:normAutofit/>
          </a:bodyPr>
          <a:lstStyle/>
          <a:p>
            <a:r>
              <a:rPr lang="en-US" dirty="0"/>
              <a:t>Felt that his early schooling along the lines of a traditional classical education was essentially useless for the purpose of understanding politics.</a:t>
            </a:r>
          </a:p>
          <a:p>
            <a:r>
              <a:rPr lang="en-US" dirty="0"/>
              <a:t> Advocated intensive study of the past </a:t>
            </a:r>
            <a:r>
              <a:rPr lang="en-US" dirty="0">
                <a:sym typeface="Wingdings" panose="05000000000000000000" pitchFamily="2" charset="2"/>
              </a:rPr>
              <a:t> </a:t>
            </a:r>
            <a:r>
              <a:rPr lang="en-US" dirty="0"/>
              <a:t>particularly regarding the founding of a city </a:t>
            </a:r>
            <a:r>
              <a:rPr lang="en-US" dirty="0">
                <a:sym typeface="Wingdings" panose="05000000000000000000" pitchFamily="2" charset="2"/>
              </a:rPr>
              <a:t> </a:t>
            </a:r>
            <a:r>
              <a:rPr lang="en-US" dirty="0"/>
              <a:t>key to understanding its later development</a:t>
            </a:r>
          </a:p>
          <a:p>
            <a:r>
              <a:rPr lang="en-US" dirty="0"/>
              <a:t>Studied the way people lived and aimed to inform leaders how they should rule and even how they themselves should live. </a:t>
            </a:r>
          </a:p>
          <a:p>
            <a:r>
              <a:rPr lang="en-US" dirty="0"/>
              <a:t>Living virtuously does not always lead to happiness </a:t>
            </a:r>
            <a:r>
              <a:rPr lang="en-US" dirty="0">
                <a:sym typeface="Wingdings" panose="05000000000000000000" pitchFamily="2" charset="2"/>
              </a:rPr>
              <a:t> misery one of the vices that enables a prince to rule</a:t>
            </a:r>
            <a:r>
              <a:rPr lang="en-US" dirty="0"/>
              <a:t>. </a:t>
            </a:r>
          </a:p>
          <a:p>
            <a:r>
              <a:rPr lang="en-US" dirty="0"/>
              <a:t>Machiavelli: "it would be best to be both loved and feared. But since the two rarely come together, anyone compelled to choose will find greater security in being feared than in being loved.“</a:t>
            </a:r>
          </a:p>
        </p:txBody>
      </p:sp>
    </p:spTree>
    <p:extLst>
      <p:ext uri="{BB962C8B-B14F-4D97-AF65-F5344CB8AC3E}">
        <p14:creationId xmlns:p14="http://schemas.microsoft.com/office/powerpoint/2010/main" val="71337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C4D1-A8A1-0D27-6129-F01B3274759B}"/>
              </a:ext>
            </a:extLst>
          </p:cNvPr>
          <p:cNvSpPr>
            <a:spLocks noGrp="1"/>
          </p:cNvSpPr>
          <p:nvPr>
            <p:ph type="title"/>
          </p:nvPr>
        </p:nvSpPr>
        <p:spPr/>
        <p:txBody>
          <a:bodyPr/>
          <a:lstStyle/>
          <a:p>
            <a:r>
              <a:rPr lang="en-US" dirty="0"/>
              <a:t>Niccolò di Bernardo </a:t>
            </a:r>
            <a:r>
              <a:rPr lang="en-US" dirty="0" err="1"/>
              <a:t>dei</a:t>
            </a:r>
            <a:r>
              <a:rPr lang="en-US" dirty="0"/>
              <a:t> Machiavelli</a:t>
            </a:r>
            <a:br>
              <a:rPr lang="en-US" dirty="0"/>
            </a:br>
            <a:r>
              <a:rPr lang="en-US" dirty="0"/>
              <a:t>(1469-1527)</a:t>
            </a:r>
          </a:p>
        </p:txBody>
      </p:sp>
      <p:sp>
        <p:nvSpPr>
          <p:cNvPr id="3" name="Content Placeholder 2">
            <a:extLst>
              <a:ext uri="{FF2B5EF4-FFF2-40B4-BE49-F238E27FC236}">
                <a16:creationId xmlns:a16="http://schemas.microsoft.com/office/drawing/2014/main" id="{52E2C49D-CBC5-8645-8885-412584E7322C}"/>
              </a:ext>
            </a:extLst>
          </p:cNvPr>
          <p:cNvSpPr>
            <a:spLocks noGrp="1"/>
          </p:cNvSpPr>
          <p:nvPr>
            <p:ph idx="1"/>
          </p:nvPr>
        </p:nvSpPr>
        <p:spPr>
          <a:xfrm>
            <a:off x="416560" y="2011680"/>
            <a:ext cx="6360160" cy="4846320"/>
          </a:xfrm>
        </p:spPr>
        <p:txBody>
          <a:bodyPr>
            <a:normAutofit/>
          </a:bodyPr>
          <a:lstStyle/>
          <a:p>
            <a:r>
              <a:rPr lang="en-US" sz="2000" dirty="0"/>
              <a:t>Renaissance author, philosopher, historian</a:t>
            </a:r>
          </a:p>
          <a:p>
            <a:r>
              <a:rPr lang="en-US" sz="2000" dirty="0"/>
              <a:t>Called the father of modern political philosophy</a:t>
            </a:r>
          </a:p>
          <a:p>
            <a:r>
              <a:rPr lang="en-US" sz="2000" dirty="0"/>
              <a:t>Worked in the Florentine Republic as senior official </a:t>
            </a:r>
            <a:r>
              <a:rPr lang="en-US" sz="2000" dirty="0">
                <a:sym typeface="Wingdings" panose="05000000000000000000" pitchFamily="2" charset="2"/>
              </a:rPr>
              <a:t> responsibilities in military and diplomatic affairs</a:t>
            </a:r>
          </a:p>
          <a:p>
            <a:pPr lvl="1"/>
            <a:r>
              <a:rPr lang="en-US" sz="1800" dirty="0">
                <a:sym typeface="Wingdings" panose="05000000000000000000" pitchFamily="2" charset="2"/>
              </a:rPr>
              <a:t>Secretary Chancery of the Republic of Florence, 1498-1512</a:t>
            </a:r>
          </a:p>
          <a:p>
            <a:r>
              <a:rPr lang="en-US" sz="2000" dirty="0">
                <a:sym typeface="Wingdings" panose="05000000000000000000" pitchFamily="2" charset="2"/>
              </a:rPr>
              <a:t>Wrote poetry, comedies, and carnival songs</a:t>
            </a:r>
          </a:p>
          <a:p>
            <a:r>
              <a:rPr lang="en-US" sz="2000" dirty="0"/>
              <a:t>Kept personal correspondences that are often used by historians</a:t>
            </a:r>
          </a:p>
          <a:p>
            <a:r>
              <a:rPr lang="en-US" sz="2000" dirty="0"/>
              <a:t>Best known for </a:t>
            </a:r>
            <a:r>
              <a:rPr lang="en-US" sz="2000" i="1" dirty="0"/>
              <a:t>The Prince</a:t>
            </a:r>
            <a:r>
              <a:rPr lang="en-US" sz="2000" dirty="0"/>
              <a:t>, 1513, 1532</a:t>
            </a:r>
          </a:p>
        </p:txBody>
      </p:sp>
      <p:pic>
        <p:nvPicPr>
          <p:cNvPr id="6" name="Picture 5" descr="A painting of a person holding a scroll&#10;&#10;Description automatically generated with low confidence">
            <a:extLst>
              <a:ext uri="{FF2B5EF4-FFF2-40B4-BE49-F238E27FC236}">
                <a16:creationId xmlns:a16="http://schemas.microsoft.com/office/drawing/2014/main" id="{F08358A0-D34B-BE3A-8A6B-B9B64C19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740" y="1476375"/>
            <a:ext cx="4191000" cy="5381625"/>
          </a:xfrm>
          <a:prstGeom prst="rect">
            <a:avLst/>
          </a:prstGeom>
        </p:spPr>
      </p:pic>
    </p:spTree>
    <p:extLst>
      <p:ext uri="{BB962C8B-B14F-4D97-AF65-F5344CB8AC3E}">
        <p14:creationId xmlns:p14="http://schemas.microsoft.com/office/powerpoint/2010/main" val="309112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B5BB-4186-5346-F5AE-65ED221AD630}"/>
              </a:ext>
            </a:extLst>
          </p:cNvPr>
          <p:cNvSpPr>
            <a:spLocks noGrp="1"/>
          </p:cNvSpPr>
          <p:nvPr>
            <p:ph type="title"/>
          </p:nvPr>
        </p:nvSpPr>
        <p:spPr>
          <a:xfrm>
            <a:off x="1261872" y="335280"/>
            <a:ext cx="9692640" cy="1325562"/>
          </a:xfrm>
        </p:spPr>
        <p:txBody>
          <a:bodyPr/>
          <a:lstStyle/>
          <a:p>
            <a:r>
              <a:rPr lang="en-US" dirty="0"/>
              <a:t>Legacy</a:t>
            </a:r>
          </a:p>
        </p:txBody>
      </p:sp>
      <p:sp>
        <p:nvSpPr>
          <p:cNvPr id="3" name="Content Placeholder 2">
            <a:extLst>
              <a:ext uri="{FF2B5EF4-FFF2-40B4-BE49-F238E27FC236}">
                <a16:creationId xmlns:a16="http://schemas.microsoft.com/office/drawing/2014/main" id="{A03B2345-FBDF-9193-279E-C15925473A7E}"/>
              </a:ext>
            </a:extLst>
          </p:cNvPr>
          <p:cNvSpPr>
            <a:spLocks noGrp="1"/>
          </p:cNvSpPr>
          <p:nvPr>
            <p:ph idx="1"/>
          </p:nvPr>
        </p:nvSpPr>
        <p:spPr>
          <a:xfrm>
            <a:off x="1261872" y="1778000"/>
            <a:ext cx="6055360" cy="4805680"/>
          </a:xfrm>
        </p:spPr>
        <p:txBody>
          <a:bodyPr>
            <a:normAutofit/>
          </a:bodyPr>
          <a:lstStyle/>
          <a:p>
            <a:r>
              <a:rPr lang="en-US" dirty="0"/>
              <a:t>After death, name evoked the unscrupulous actions he advised in </a:t>
            </a:r>
            <a:r>
              <a:rPr lang="en-US" i="1" dirty="0"/>
              <a:t>The Prince</a:t>
            </a:r>
          </a:p>
          <a:p>
            <a:r>
              <a:rPr lang="en-US" dirty="0"/>
              <a:t>Claimed that his time studying history taught him that politics were always experimenting with crime and deception.</a:t>
            </a:r>
          </a:p>
          <a:p>
            <a:r>
              <a:rPr lang="en-US" dirty="0"/>
              <a:t>In the event of establishing a new governance, if the ruler is criticized for deeds (even violence), he should be excused if his intentions are good (i.e. beneficial to him)</a:t>
            </a:r>
          </a:p>
          <a:p>
            <a:r>
              <a:rPr lang="en-US" dirty="0"/>
              <a:t>Is </a:t>
            </a:r>
            <a:r>
              <a:rPr lang="en-US" i="1" dirty="0"/>
              <a:t>The Prince</a:t>
            </a:r>
            <a:r>
              <a:rPr lang="en-US" dirty="0"/>
              <a:t> a straightforward account of a political reality? Or is it a manual for tyrants to seize power?</a:t>
            </a:r>
          </a:p>
          <a:p>
            <a:r>
              <a:rPr lang="en-US" dirty="0"/>
              <a:t>Machiavellian: political deceit, realpolitik, deviousness</a:t>
            </a:r>
          </a:p>
          <a:p>
            <a:pPr lvl="1"/>
            <a:r>
              <a:rPr lang="en-US" dirty="0"/>
              <a:t>Realpolitik: based on material factors or the situation rather than based on ideals or ethical principles</a:t>
            </a:r>
          </a:p>
        </p:txBody>
      </p:sp>
      <p:pic>
        <p:nvPicPr>
          <p:cNvPr id="6" name="Picture 5" descr="A statue of a person in a robe&#10;&#10;Description automatically generated with medium confidence">
            <a:extLst>
              <a:ext uri="{FF2B5EF4-FFF2-40B4-BE49-F238E27FC236}">
                <a16:creationId xmlns:a16="http://schemas.microsoft.com/office/drawing/2014/main" id="{E2390709-04C4-53C6-58F6-AD99EB9AA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4253" y="0"/>
            <a:ext cx="3872933" cy="6858000"/>
          </a:xfrm>
          <a:prstGeom prst="rect">
            <a:avLst/>
          </a:prstGeom>
        </p:spPr>
      </p:pic>
    </p:spTree>
    <p:extLst>
      <p:ext uri="{BB962C8B-B14F-4D97-AF65-F5344CB8AC3E}">
        <p14:creationId xmlns:p14="http://schemas.microsoft.com/office/powerpoint/2010/main" val="121869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758C-55C0-5EA4-64B4-9093399F98E7}"/>
              </a:ext>
            </a:extLst>
          </p:cNvPr>
          <p:cNvSpPr>
            <a:spLocks noGrp="1"/>
          </p:cNvSpPr>
          <p:nvPr>
            <p:ph type="title"/>
          </p:nvPr>
        </p:nvSpPr>
        <p:spPr/>
        <p:txBody>
          <a:bodyPr/>
          <a:lstStyle/>
          <a:p>
            <a:r>
              <a:rPr lang="en-US" i="1" dirty="0"/>
              <a:t>The Prince</a:t>
            </a:r>
          </a:p>
        </p:txBody>
      </p:sp>
      <p:sp>
        <p:nvSpPr>
          <p:cNvPr id="3" name="Content Placeholder 2">
            <a:extLst>
              <a:ext uri="{FF2B5EF4-FFF2-40B4-BE49-F238E27FC236}">
                <a16:creationId xmlns:a16="http://schemas.microsoft.com/office/drawing/2014/main" id="{3F2686E0-8162-0165-5310-9C528B3CF000}"/>
              </a:ext>
            </a:extLst>
          </p:cNvPr>
          <p:cNvSpPr>
            <a:spLocks noGrp="1"/>
          </p:cNvSpPr>
          <p:nvPr>
            <p:ph idx="1"/>
          </p:nvPr>
        </p:nvSpPr>
        <p:spPr>
          <a:xfrm>
            <a:off x="751840" y="1828800"/>
            <a:ext cx="9895840" cy="4351337"/>
          </a:xfrm>
        </p:spPr>
        <p:txBody>
          <a:bodyPr>
            <a:normAutofit/>
          </a:bodyPr>
          <a:lstStyle/>
          <a:p>
            <a:r>
              <a:rPr lang="en-US" dirty="0"/>
              <a:t>Instead of focus on a hereditary prince (a more traditional target audience), work interested in a “new prince”</a:t>
            </a:r>
          </a:p>
          <a:p>
            <a:pPr lvl="1"/>
            <a:r>
              <a:rPr lang="en-US" dirty="0"/>
              <a:t>Hereditary prince: to retain power must have a careful balance of the interests of different institutions that the people are accustomed to</a:t>
            </a:r>
          </a:p>
          <a:p>
            <a:pPr lvl="1"/>
            <a:r>
              <a:rPr lang="en-US" dirty="0"/>
              <a:t>New prince: more difficult task </a:t>
            </a:r>
            <a:r>
              <a:rPr lang="en-US" dirty="0">
                <a:sym typeface="Wingdings" panose="05000000000000000000" pitchFamily="2" charset="2"/>
              </a:rPr>
              <a:t> has to stabilize new power to build solid political structures</a:t>
            </a:r>
          </a:p>
          <a:p>
            <a:r>
              <a:rPr lang="en-US" dirty="0"/>
              <a:t>Can still have social stability and security under moral corruption </a:t>
            </a:r>
            <a:r>
              <a:rPr lang="en-US" dirty="0">
                <a:sym typeface="Wingdings" panose="05000000000000000000" pitchFamily="2" charset="2"/>
              </a:rPr>
              <a:t> differentiates between public and private morality</a:t>
            </a:r>
          </a:p>
          <a:p>
            <a:r>
              <a:rPr lang="en-US" dirty="0"/>
              <a:t>Concerned for reputation, but must be able to act immorally at the right times</a:t>
            </a:r>
          </a:p>
          <a:p>
            <a:r>
              <a:rPr lang="en-US" dirty="0"/>
              <a:t>Better to be feared than loved</a:t>
            </a:r>
          </a:p>
          <a:p>
            <a:pPr lvl="1"/>
            <a:r>
              <a:rPr lang="en-US" dirty="0"/>
              <a:t>Beloved ruler retains authority by obligation </a:t>
            </a:r>
            <a:r>
              <a:rPr lang="en-US" dirty="0">
                <a:sym typeface="Wingdings" panose="05000000000000000000" pitchFamily="2" charset="2"/>
              </a:rPr>
              <a:t> feared ruler keeps order by fear of punishment</a:t>
            </a:r>
          </a:p>
          <a:p>
            <a:r>
              <a:rPr lang="en-US" dirty="0"/>
              <a:t>Argues for the necessity of the use of deceit or force </a:t>
            </a:r>
            <a:r>
              <a:rPr lang="en-US" dirty="0">
                <a:sym typeface="Wingdings" panose="05000000000000000000" pitchFamily="2" charset="2"/>
              </a:rPr>
              <a:t> including wiping out entire noble families</a:t>
            </a:r>
            <a:endParaRPr lang="en-US" dirty="0"/>
          </a:p>
        </p:txBody>
      </p:sp>
    </p:spTree>
    <p:extLst>
      <p:ext uri="{BB962C8B-B14F-4D97-AF65-F5344CB8AC3E}">
        <p14:creationId xmlns:p14="http://schemas.microsoft.com/office/powerpoint/2010/main" val="339311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DC02-AD04-2A5C-F5E0-50FE88661ACF}"/>
              </a:ext>
            </a:extLst>
          </p:cNvPr>
          <p:cNvSpPr>
            <a:spLocks noGrp="1"/>
          </p:cNvSpPr>
          <p:nvPr>
            <p:ph type="title"/>
          </p:nvPr>
        </p:nvSpPr>
        <p:spPr/>
        <p:txBody>
          <a:bodyPr/>
          <a:lstStyle/>
          <a:p>
            <a:r>
              <a:rPr lang="en-US" dirty="0"/>
              <a:t>Political instrumentality</a:t>
            </a:r>
          </a:p>
        </p:txBody>
      </p:sp>
      <p:sp>
        <p:nvSpPr>
          <p:cNvPr id="3" name="Content Placeholder 2">
            <a:extLst>
              <a:ext uri="{FF2B5EF4-FFF2-40B4-BE49-F238E27FC236}">
                <a16:creationId xmlns:a16="http://schemas.microsoft.com/office/drawing/2014/main" id="{725172CD-4CAE-E7B3-CF37-6D7D7D08541B}"/>
              </a:ext>
            </a:extLst>
          </p:cNvPr>
          <p:cNvSpPr>
            <a:spLocks noGrp="1"/>
          </p:cNvSpPr>
          <p:nvPr>
            <p:ph idx="1"/>
          </p:nvPr>
        </p:nvSpPr>
        <p:spPr>
          <a:xfrm>
            <a:off x="579120" y="1849120"/>
            <a:ext cx="7091680" cy="4338320"/>
          </a:xfrm>
        </p:spPr>
        <p:txBody>
          <a:bodyPr>
            <a:normAutofit/>
          </a:bodyPr>
          <a:lstStyle/>
          <a:p>
            <a:r>
              <a:rPr lang="en-US" sz="2000" dirty="0"/>
              <a:t>“The ends justify the means”</a:t>
            </a:r>
          </a:p>
          <a:p>
            <a:r>
              <a:rPr lang="en-US" sz="2000" dirty="0"/>
              <a:t>Fraud, deceit, and violence are necessary for a prince to use</a:t>
            </a:r>
          </a:p>
          <a:p>
            <a:r>
              <a:rPr lang="en-US" sz="2000" dirty="0"/>
              <a:t>Violence is permissible:</a:t>
            </a:r>
          </a:p>
          <a:p>
            <a:pPr lvl="1"/>
            <a:r>
              <a:rPr lang="en-US" sz="1800" dirty="0"/>
              <a:t>To secure new rule</a:t>
            </a:r>
          </a:p>
          <a:p>
            <a:pPr lvl="1"/>
            <a:r>
              <a:rPr lang="en-US" sz="1800" dirty="0"/>
              <a:t>To secure new political institutions </a:t>
            </a:r>
          </a:p>
          <a:p>
            <a:pPr lvl="1"/>
            <a:r>
              <a:rPr lang="en-US" sz="1800" dirty="0"/>
              <a:t>Eliminate political rivals</a:t>
            </a:r>
          </a:p>
          <a:p>
            <a:pPr lvl="1"/>
            <a:r>
              <a:rPr lang="en-US" sz="1800" dirty="0"/>
              <a:t>Destroy resistant populations</a:t>
            </a:r>
          </a:p>
          <a:p>
            <a:pPr lvl="1"/>
            <a:r>
              <a:rPr lang="en-US" sz="1800" dirty="0"/>
              <a:t>Get rid of other men who might be able to rule, who might attempt to replace the ruler</a:t>
            </a:r>
          </a:p>
        </p:txBody>
      </p:sp>
      <p:pic>
        <p:nvPicPr>
          <p:cNvPr id="5" name="Picture 4" descr="A picture containing painting, human face, drawing, portrait&#10;&#10;Description automatically generated">
            <a:extLst>
              <a:ext uri="{FF2B5EF4-FFF2-40B4-BE49-F238E27FC236}">
                <a16:creationId xmlns:a16="http://schemas.microsoft.com/office/drawing/2014/main" id="{CC439AA8-1A34-3F0D-829F-901BC64B9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160" y="721359"/>
            <a:ext cx="3819727" cy="4658551"/>
          </a:xfrm>
          <a:prstGeom prst="rect">
            <a:avLst/>
          </a:prstGeom>
        </p:spPr>
      </p:pic>
      <p:sp>
        <p:nvSpPr>
          <p:cNvPr id="6" name="TextBox 5">
            <a:extLst>
              <a:ext uri="{FF2B5EF4-FFF2-40B4-BE49-F238E27FC236}">
                <a16:creationId xmlns:a16="http://schemas.microsoft.com/office/drawing/2014/main" id="{E7942D3E-5862-6729-D946-344B5207F684}"/>
              </a:ext>
            </a:extLst>
          </p:cNvPr>
          <p:cNvSpPr txBox="1"/>
          <p:nvPr/>
        </p:nvSpPr>
        <p:spPr>
          <a:xfrm>
            <a:off x="7984160" y="5379910"/>
            <a:ext cx="3130880" cy="1200329"/>
          </a:xfrm>
          <a:prstGeom prst="rect">
            <a:avLst/>
          </a:prstGeom>
          <a:noFill/>
        </p:spPr>
        <p:txBody>
          <a:bodyPr wrap="square" rtlCol="0">
            <a:spAutoFit/>
          </a:bodyPr>
          <a:lstStyle/>
          <a:p>
            <a:r>
              <a:rPr lang="en-US" i="1" dirty="0"/>
              <a:t>Portrait of a Gentleman</a:t>
            </a:r>
            <a:r>
              <a:rPr lang="en-US" dirty="0"/>
              <a:t> (Cesare Borgia), used as an example of a successful ruler in </a:t>
            </a:r>
            <a:r>
              <a:rPr lang="en-US" i="1" dirty="0"/>
              <a:t>The Prince</a:t>
            </a:r>
            <a:endParaRPr lang="en-US" dirty="0"/>
          </a:p>
        </p:txBody>
      </p:sp>
    </p:spTree>
    <p:extLst>
      <p:ext uri="{BB962C8B-B14F-4D97-AF65-F5344CB8AC3E}">
        <p14:creationId xmlns:p14="http://schemas.microsoft.com/office/powerpoint/2010/main" val="68866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C40C-BE40-A787-2B7B-D2A4C7655C12}"/>
              </a:ext>
            </a:extLst>
          </p:cNvPr>
          <p:cNvSpPr>
            <a:spLocks noGrp="1"/>
          </p:cNvSpPr>
          <p:nvPr>
            <p:ph type="title"/>
          </p:nvPr>
        </p:nvSpPr>
        <p:spPr/>
        <p:txBody>
          <a:bodyPr/>
          <a:lstStyle/>
          <a:p>
            <a:r>
              <a:rPr lang="en-US" dirty="0"/>
              <a:t>Interpretations</a:t>
            </a:r>
          </a:p>
        </p:txBody>
      </p:sp>
      <p:sp>
        <p:nvSpPr>
          <p:cNvPr id="3" name="Content Placeholder 2">
            <a:extLst>
              <a:ext uri="{FF2B5EF4-FFF2-40B4-BE49-F238E27FC236}">
                <a16:creationId xmlns:a16="http://schemas.microsoft.com/office/drawing/2014/main" id="{802BE023-7D9A-FC32-1DCA-10B15F3BB56C}"/>
              </a:ext>
            </a:extLst>
          </p:cNvPr>
          <p:cNvSpPr>
            <a:spLocks noGrp="1"/>
          </p:cNvSpPr>
          <p:nvPr>
            <p:ph idx="1"/>
          </p:nvPr>
        </p:nvSpPr>
        <p:spPr/>
        <p:txBody>
          <a:bodyPr>
            <a:normAutofit lnSpcReduction="10000"/>
          </a:bodyPr>
          <a:lstStyle/>
          <a:p>
            <a:r>
              <a:rPr lang="en-US" dirty="0"/>
              <a:t>Catholic Church bans </a:t>
            </a:r>
            <a:r>
              <a:rPr lang="en-US" i="1" dirty="0"/>
              <a:t>The Prince</a:t>
            </a:r>
            <a:r>
              <a:rPr lang="en-US" dirty="0"/>
              <a:t>, putting it on the </a:t>
            </a:r>
            <a:r>
              <a:rPr lang="en-US" i="1" dirty="0"/>
              <a:t>Index </a:t>
            </a:r>
            <a:r>
              <a:rPr lang="en-US" i="1" dirty="0" err="1"/>
              <a:t>Librorum</a:t>
            </a:r>
            <a:r>
              <a:rPr lang="en-US" i="1" dirty="0"/>
              <a:t> </a:t>
            </a:r>
            <a:r>
              <a:rPr lang="en-US" i="1" dirty="0" err="1"/>
              <a:t>Prohibitorum</a:t>
            </a:r>
            <a:endParaRPr lang="en-US" dirty="0"/>
          </a:p>
          <a:p>
            <a:r>
              <a:rPr lang="en-US" dirty="0"/>
              <a:t>His contemporary humanists, such as Erasmus, viewed the book negatively</a:t>
            </a:r>
          </a:p>
          <a:p>
            <a:r>
              <a:rPr lang="en-US" dirty="0"/>
              <a:t>Contribution in political thought: a break between political realism and political idealism</a:t>
            </a:r>
          </a:p>
          <a:p>
            <a:pPr lvl="1"/>
            <a:r>
              <a:rPr lang="en-US" dirty="0"/>
              <a:t>Prince should shout look at imaginary ideal society, but should focus on what is existent (contrast with Plato)</a:t>
            </a:r>
          </a:p>
          <a:p>
            <a:r>
              <a:rPr lang="en-US" i="1" dirty="0"/>
              <a:t>The Prince</a:t>
            </a:r>
            <a:r>
              <a:rPr lang="en-US" dirty="0"/>
              <a:t>: advice to tyrannical princes</a:t>
            </a:r>
          </a:p>
          <a:p>
            <a:r>
              <a:rPr lang="en-US" i="1" dirty="0"/>
              <a:t>Discourses on Livy</a:t>
            </a:r>
            <a:r>
              <a:rPr lang="en-US" dirty="0"/>
              <a:t>: more republican</a:t>
            </a:r>
          </a:p>
          <a:p>
            <a:r>
              <a:rPr lang="en-US" dirty="0"/>
              <a:t>Rousseau calls </a:t>
            </a:r>
            <a:r>
              <a:rPr lang="en-US" i="1" dirty="0"/>
              <a:t>The Prince</a:t>
            </a:r>
            <a:r>
              <a:rPr lang="en-US" dirty="0"/>
              <a:t> satire</a:t>
            </a:r>
          </a:p>
          <a:p>
            <a:r>
              <a:rPr lang="en-US" dirty="0"/>
              <a:t>Antonio Gramsci: the audience for Machiavelli’s work was not the ruling class, but the common people </a:t>
            </a:r>
            <a:r>
              <a:rPr lang="en-US" dirty="0">
                <a:sym typeface="Wingdings" panose="05000000000000000000" pitchFamily="2" charset="2"/>
              </a:rPr>
              <a:t> rulers already knew this information through their education</a:t>
            </a:r>
            <a:endParaRPr lang="en-US" dirty="0"/>
          </a:p>
        </p:txBody>
      </p:sp>
    </p:spTree>
    <p:extLst>
      <p:ext uri="{BB962C8B-B14F-4D97-AF65-F5344CB8AC3E}">
        <p14:creationId xmlns:p14="http://schemas.microsoft.com/office/powerpoint/2010/main" val="374524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1275-1EF3-791D-2F4C-AF9F5869E4C7}"/>
              </a:ext>
            </a:extLst>
          </p:cNvPr>
          <p:cNvSpPr>
            <a:spLocks noGrp="1"/>
          </p:cNvSpPr>
          <p:nvPr>
            <p:ph type="title"/>
          </p:nvPr>
        </p:nvSpPr>
        <p:spPr/>
        <p:txBody>
          <a:bodyPr/>
          <a:lstStyle/>
          <a:p>
            <a:r>
              <a:rPr lang="en-US" dirty="0"/>
              <a:t>Influence of classical political philosophy</a:t>
            </a:r>
          </a:p>
        </p:txBody>
      </p:sp>
      <p:sp>
        <p:nvSpPr>
          <p:cNvPr id="3" name="Content Placeholder 2">
            <a:extLst>
              <a:ext uri="{FF2B5EF4-FFF2-40B4-BE49-F238E27FC236}">
                <a16:creationId xmlns:a16="http://schemas.microsoft.com/office/drawing/2014/main" id="{6C346EA1-FB4B-3AF2-58E2-2A5F04AF068F}"/>
              </a:ext>
            </a:extLst>
          </p:cNvPr>
          <p:cNvSpPr>
            <a:spLocks noGrp="1"/>
          </p:cNvSpPr>
          <p:nvPr>
            <p:ph idx="1"/>
          </p:nvPr>
        </p:nvSpPr>
        <p:spPr>
          <a:xfrm>
            <a:off x="1261872" y="1828800"/>
            <a:ext cx="4763008" cy="4351337"/>
          </a:xfrm>
        </p:spPr>
        <p:txBody>
          <a:bodyPr>
            <a:normAutofit fontScale="85000" lnSpcReduction="10000"/>
          </a:bodyPr>
          <a:lstStyle/>
          <a:p>
            <a:r>
              <a:rPr lang="en-US" dirty="0"/>
              <a:t>Aristotle was a major influence in philosophy during the late Middle Ages </a:t>
            </a:r>
            <a:r>
              <a:rPr lang="en-US" dirty="0">
                <a:sym typeface="Wingdings" panose="05000000000000000000" pitchFamily="2" charset="2"/>
              </a:rPr>
              <a:t> including the </a:t>
            </a:r>
            <a:r>
              <a:rPr lang="en-US" dirty="0" err="1">
                <a:sym typeface="Wingdings" panose="05000000000000000000" pitchFamily="2" charset="2"/>
              </a:rPr>
              <a:t>Catholicised</a:t>
            </a:r>
            <a:r>
              <a:rPr lang="en-US" dirty="0">
                <a:sym typeface="Wingdings" panose="05000000000000000000" pitchFamily="2" charset="2"/>
              </a:rPr>
              <a:t> form in Thomas Aquinas</a:t>
            </a:r>
          </a:p>
          <a:p>
            <a:pPr lvl="1"/>
            <a:r>
              <a:rPr lang="en-US" dirty="0"/>
              <a:t>And more controversial “</a:t>
            </a:r>
            <a:r>
              <a:rPr lang="en-US" dirty="0" err="1"/>
              <a:t>Averroist</a:t>
            </a:r>
            <a:r>
              <a:rPr lang="en-US" dirty="0"/>
              <a:t>” form in </a:t>
            </a:r>
            <a:r>
              <a:rPr lang="en-US" dirty="0" err="1"/>
              <a:t>Marsilius</a:t>
            </a:r>
            <a:r>
              <a:rPr lang="en-US" dirty="0"/>
              <a:t> of Padua</a:t>
            </a:r>
          </a:p>
          <a:p>
            <a:r>
              <a:rPr lang="en-US" dirty="0" err="1"/>
              <a:t>Machiavalli</a:t>
            </a:r>
            <a:r>
              <a:rPr lang="en-US" dirty="0"/>
              <a:t> rarely cites Plato and Aristotle and seemed not to approve of them</a:t>
            </a:r>
          </a:p>
          <a:p>
            <a:r>
              <a:rPr lang="en-US" dirty="0"/>
              <a:t>Leo Strauss: strong influence of Xenophon on Machiavelli</a:t>
            </a:r>
          </a:p>
          <a:p>
            <a:pPr lvl="1"/>
            <a:r>
              <a:rPr lang="en-US" dirty="0"/>
              <a:t>Student of Socrates more known as historian and rhetorician </a:t>
            </a:r>
            <a:r>
              <a:rPr lang="en-US" dirty="0">
                <a:sym typeface="Wingdings" panose="05000000000000000000" pitchFamily="2" charset="2"/>
              </a:rPr>
              <a:t> sometimes not in line with Aristotle</a:t>
            </a:r>
          </a:p>
          <a:p>
            <a:r>
              <a:rPr lang="en-US" dirty="0"/>
              <a:t>Interest in Plato on the rise in Florence at the time, Machiavelli didn’t have much interest in him</a:t>
            </a:r>
          </a:p>
          <a:p>
            <a:r>
              <a:rPr lang="en-US" dirty="0"/>
              <a:t>More interested and influenced by readings of Plutarch and Cicero</a:t>
            </a:r>
          </a:p>
        </p:txBody>
      </p:sp>
      <p:pic>
        <p:nvPicPr>
          <p:cNvPr id="5" name="Picture 4" descr="A statue of a person&#10;&#10;Description automatically generated with medium confidence">
            <a:extLst>
              <a:ext uri="{FF2B5EF4-FFF2-40B4-BE49-F238E27FC236}">
                <a16:creationId xmlns:a16="http://schemas.microsoft.com/office/drawing/2014/main" id="{68B48511-49DF-BF1C-8C65-998A6C883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824" y="1447165"/>
            <a:ext cx="3930015" cy="5041534"/>
          </a:xfrm>
          <a:prstGeom prst="rect">
            <a:avLst/>
          </a:prstGeom>
        </p:spPr>
      </p:pic>
    </p:spTree>
    <p:extLst>
      <p:ext uri="{BB962C8B-B14F-4D97-AF65-F5344CB8AC3E}">
        <p14:creationId xmlns:p14="http://schemas.microsoft.com/office/powerpoint/2010/main" val="269608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EDC9-765C-A6F4-F8E2-DC89DB5EB7FD}"/>
              </a:ext>
            </a:extLst>
          </p:cNvPr>
          <p:cNvSpPr>
            <a:spLocks noGrp="1"/>
          </p:cNvSpPr>
          <p:nvPr>
            <p:ph type="title"/>
          </p:nvPr>
        </p:nvSpPr>
        <p:spPr/>
        <p:txBody>
          <a:bodyPr/>
          <a:lstStyle/>
          <a:p>
            <a:r>
              <a:rPr lang="en-US" dirty="0"/>
              <a:t>Divergence with Socrates</a:t>
            </a:r>
          </a:p>
        </p:txBody>
      </p:sp>
      <p:sp>
        <p:nvSpPr>
          <p:cNvPr id="3" name="Content Placeholder 2">
            <a:extLst>
              <a:ext uri="{FF2B5EF4-FFF2-40B4-BE49-F238E27FC236}">
                <a16:creationId xmlns:a16="http://schemas.microsoft.com/office/drawing/2014/main" id="{B046C56C-F497-8F41-63EB-AB92F33795AA}"/>
              </a:ext>
            </a:extLst>
          </p:cNvPr>
          <p:cNvSpPr>
            <a:spLocks noGrp="1"/>
          </p:cNvSpPr>
          <p:nvPr>
            <p:ph idx="1"/>
          </p:nvPr>
        </p:nvSpPr>
        <p:spPr>
          <a:xfrm>
            <a:off x="6553200" y="2140903"/>
            <a:ext cx="4401312" cy="4351337"/>
          </a:xfrm>
        </p:spPr>
        <p:txBody>
          <a:bodyPr>
            <a:normAutofit/>
          </a:bodyPr>
          <a:lstStyle/>
          <a:p>
            <a:r>
              <a:rPr lang="en-US" dirty="0"/>
              <a:t>Major difference is Machiavelli’s materialism</a:t>
            </a:r>
          </a:p>
          <a:p>
            <a:r>
              <a:rPr lang="en-US" dirty="0"/>
              <a:t>Rejection of </a:t>
            </a:r>
            <a:r>
              <a:rPr lang="en-US" i="1" dirty="0"/>
              <a:t>telos</a:t>
            </a:r>
            <a:r>
              <a:rPr lang="en-US" dirty="0"/>
              <a:t> of nature</a:t>
            </a:r>
          </a:p>
          <a:p>
            <a:r>
              <a:rPr lang="en-US" dirty="0"/>
              <a:t>Believed that political study was higher than philosophy</a:t>
            </a:r>
          </a:p>
          <a:p>
            <a:r>
              <a:rPr lang="en-US" dirty="0"/>
              <a:t>Socrates on telos: everything acts towards some end, as if nature itself had designed that outcome</a:t>
            </a:r>
          </a:p>
          <a:p>
            <a:r>
              <a:rPr lang="en-US" dirty="0"/>
              <a:t>Machiavelli: things happen by random luck and chance or through will and human action</a:t>
            </a:r>
          </a:p>
        </p:txBody>
      </p:sp>
      <p:pic>
        <p:nvPicPr>
          <p:cNvPr id="5" name="Picture 4">
            <a:extLst>
              <a:ext uri="{FF2B5EF4-FFF2-40B4-BE49-F238E27FC236}">
                <a16:creationId xmlns:a16="http://schemas.microsoft.com/office/drawing/2014/main" id="{D1051BF4-39C5-024E-2E7E-FC90C246F73C}"/>
              </a:ext>
            </a:extLst>
          </p:cNvPr>
          <p:cNvPicPr>
            <a:picLocks noChangeAspect="1"/>
          </p:cNvPicPr>
          <p:nvPr/>
        </p:nvPicPr>
        <p:blipFill>
          <a:blip r:embed="rId2"/>
          <a:stretch>
            <a:fillRect/>
          </a:stretch>
        </p:blipFill>
        <p:spPr>
          <a:xfrm>
            <a:off x="366008" y="2341880"/>
            <a:ext cx="5616961" cy="3838257"/>
          </a:xfrm>
          <a:prstGeom prst="rect">
            <a:avLst/>
          </a:prstGeom>
        </p:spPr>
      </p:pic>
    </p:spTree>
    <p:extLst>
      <p:ext uri="{BB962C8B-B14F-4D97-AF65-F5344CB8AC3E}">
        <p14:creationId xmlns:p14="http://schemas.microsoft.com/office/powerpoint/2010/main" val="286897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7A6A-AEF9-4594-75A4-9222E4C20C08}"/>
              </a:ext>
            </a:extLst>
          </p:cNvPr>
          <p:cNvSpPr>
            <a:spLocks noGrp="1"/>
          </p:cNvSpPr>
          <p:nvPr>
            <p:ph type="title"/>
          </p:nvPr>
        </p:nvSpPr>
        <p:spPr/>
        <p:txBody>
          <a:bodyPr/>
          <a:lstStyle/>
          <a:p>
            <a:r>
              <a:rPr lang="en-US" dirty="0"/>
              <a:t>Politics: Empiricism or Theology?</a:t>
            </a:r>
          </a:p>
        </p:txBody>
      </p:sp>
      <p:sp>
        <p:nvSpPr>
          <p:cNvPr id="3" name="Content Placeholder 2">
            <a:extLst>
              <a:ext uri="{FF2B5EF4-FFF2-40B4-BE49-F238E27FC236}">
                <a16:creationId xmlns:a16="http://schemas.microsoft.com/office/drawing/2014/main" id="{9CE8DAD6-ACBD-493D-0ADE-A9C0BB3F6820}"/>
              </a:ext>
            </a:extLst>
          </p:cNvPr>
          <p:cNvSpPr>
            <a:spLocks noGrp="1"/>
          </p:cNvSpPr>
          <p:nvPr>
            <p:ph idx="1"/>
          </p:nvPr>
        </p:nvSpPr>
        <p:spPr/>
        <p:txBody>
          <a:bodyPr>
            <a:normAutofit/>
          </a:bodyPr>
          <a:lstStyle/>
          <a:p>
            <a:r>
              <a:rPr lang="en-US" dirty="0"/>
              <a:t>Prototype for modern empirical social scientist </a:t>
            </a:r>
            <a:r>
              <a:rPr lang="en-US" dirty="0">
                <a:sym typeface="Wingdings" panose="05000000000000000000" pitchFamily="2" charset="2"/>
              </a:rPr>
              <a:t> builds his ideas from experiences and historical facts rather than theology, abstract ideas, or imagination</a:t>
            </a:r>
            <a:endParaRPr lang="en-US" dirty="0"/>
          </a:p>
          <a:p>
            <a:r>
              <a:rPr lang="en-US" dirty="0"/>
              <a:t>Frees politics from moral philosophy and from theology </a:t>
            </a:r>
            <a:r>
              <a:rPr lang="en-US" dirty="0">
                <a:sym typeface="Wingdings" panose="05000000000000000000" pitchFamily="2" charset="2"/>
              </a:rPr>
              <a:t> describes what rulers actually do and its effectiveness  questions of good or bad are ignored</a:t>
            </a:r>
          </a:p>
          <a:p>
            <a:r>
              <a:rPr lang="en-US" dirty="0">
                <a:sym typeface="Wingdings" panose="05000000000000000000" pitchFamily="2" charset="2"/>
              </a:rPr>
              <a:t>Attempt merely to discover what actually happens </a:t>
            </a:r>
          </a:p>
          <a:p>
            <a:r>
              <a:rPr lang="en-US" b="1" dirty="0">
                <a:sym typeface="Wingdings" panose="05000000000000000000" pitchFamily="2" charset="2"/>
              </a:rPr>
              <a:t>How does this align with the values of humanism?</a:t>
            </a:r>
            <a:endParaRPr lang="en-US" b="1" dirty="0"/>
          </a:p>
          <a:p>
            <a:pPr marL="0" indent="0">
              <a:buNone/>
            </a:pPr>
            <a:r>
              <a:rPr lang="en-US" i="1" dirty="0"/>
              <a:t>He emancipated politics from theology and moral philosophy. He undertook to describe simply what rulers actually did and thus anticipated what was later called the scientific spirit in which questions of good and bad are ignored, and the observer attempts to discover only what really happens.    — Joshua Kaplan, 2005</a:t>
            </a:r>
          </a:p>
          <a:p>
            <a:pPr marL="0" indent="0">
              <a:buNone/>
            </a:pPr>
            <a:endParaRPr lang="en-US" dirty="0"/>
          </a:p>
        </p:txBody>
      </p:sp>
    </p:spTree>
    <p:extLst>
      <p:ext uri="{BB962C8B-B14F-4D97-AF65-F5344CB8AC3E}">
        <p14:creationId xmlns:p14="http://schemas.microsoft.com/office/powerpoint/2010/main" val="338715822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95</TotalTime>
  <Words>924</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Schoolbook</vt:lpstr>
      <vt:lpstr>Wingdings 2</vt:lpstr>
      <vt:lpstr>View</vt:lpstr>
      <vt:lpstr>Machiavelli</vt:lpstr>
      <vt:lpstr>Niccolò di Bernardo dei Machiavelli (1469-1527)</vt:lpstr>
      <vt:lpstr>Legacy</vt:lpstr>
      <vt:lpstr>The Prince</vt:lpstr>
      <vt:lpstr>Political instrumentality</vt:lpstr>
      <vt:lpstr>Interpretations</vt:lpstr>
      <vt:lpstr>Influence of classical political philosophy</vt:lpstr>
      <vt:lpstr>Divergence with Socrates</vt:lpstr>
      <vt:lpstr>Politics: Empiricism or Theology?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Machiavelli</dc:title>
  <dc:creator>Stephanie Spoto</dc:creator>
  <cp:lastModifiedBy>Stephanie Spoto</cp:lastModifiedBy>
  <cp:revision>1</cp:revision>
  <dcterms:created xsi:type="dcterms:W3CDTF">2023-05-11T13:16:22Z</dcterms:created>
  <dcterms:modified xsi:type="dcterms:W3CDTF">2023-05-11T14:52:13Z</dcterms:modified>
</cp:coreProperties>
</file>