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9" r:id="rId4"/>
    <p:sldId id="260" r:id="rId5"/>
    <p:sldId id="262" r:id="rId6"/>
    <p:sldId id="263" r:id="rId7"/>
    <p:sldId id="264" r:id="rId8"/>
    <p:sldId id="265" r:id="rId9"/>
    <p:sldId id="266" r:id="rId10"/>
    <p:sldId id="267" r:id="rId11"/>
    <p:sldId id="261"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A11F459-B5C7-4541-ACAF-3545907BA5D3}" v="6" dt="2023-05-04T15:15:05.28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4" autoAdjust="0"/>
    <p:restoredTop sz="94660"/>
  </p:normalViewPr>
  <p:slideViewPr>
    <p:cSldViewPr snapToGrid="0">
      <p:cViewPr varScale="1">
        <p:scale>
          <a:sx n="63" d="100"/>
          <a:sy n="63" d="100"/>
        </p:scale>
        <p:origin x="564" y="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microsoft.com/office/2016/11/relationships/changesInfo" Target="changesInfos/changesInfo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phanie Spoto" userId="3cdda5f9bdca8b69" providerId="LiveId" clId="{6A11F459-B5C7-4541-ACAF-3545907BA5D3}"/>
    <pc:docChg chg="custSel modSld">
      <pc:chgData name="Stephanie Spoto" userId="3cdda5f9bdca8b69" providerId="LiveId" clId="{6A11F459-B5C7-4541-ACAF-3545907BA5D3}" dt="2023-05-04T15:15:15.981" v="57" actId="403"/>
      <pc:docMkLst>
        <pc:docMk/>
      </pc:docMkLst>
      <pc:sldChg chg="addSp modSp mod">
        <pc:chgData name="Stephanie Spoto" userId="3cdda5f9bdca8b69" providerId="LiveId" clId="{6A11F459-B5C7-4541-ACAF-3545907BA5D3}" dt="2023-05-04T15:13:02.529" v="23" actId="403"/>
        <pc:sldMkLst>
          <pc:docMk/>
          <pc:sldMk cId="1739871263" sldId="257"/>
        </pc:sldMkLst>
        <pc:spChg chg="mod">
          <ac:chgData name="Stephanie Spoto" userId="3cdda5f9bdca8b69" providerId="LiveId" clId="{6A11F459-B5C7-4541-ACAF-3545907BA5D3}" dt="2023-05-04T15:13:02.529" v="23" actId="403"/>
          <ac:spMkLst>
            <pc:docMk/>
            <pc:sldMk cId="1739871263" sldId="257"/>
            <ac:spMk id="3" creationId="{158544A1-EC7A-6420-9DFF-28D0C8B478B8}"/>
          </ac:spMkLst>
        </pc:spChg>
        <pc:picChg chg="add mod">
          <ac:chgData name="Stephanie Spoto" userId="3cdda5f9bdca8b69" providerId="LiveId" clId="{6A11F459-B5C7-4541-ACAF-3545907BA5D3}" dt="2023-05-04T15:12:51.378" v="19" actId="14100"/>
          <ac:picMkLst>
            <pc:docMk/>
            <pc:sldMk cId="1739871263" sldId="257"/>
            <ac:picMk id="5" creationId="{F0B54183-66D9-F655-794F-4173CE2AE096}"/>
          </ac:picMkLst>
        </pc:picChg>
      </pc:sldChg>
      <pc:sldChg chg="modSp mod">
        <pc:chgData name="Stephanie Spoto" userId="3cdda5f9bdca8b69" providerId="LiveId" clId="{6A11F459-B5C7-4541-ACAF-3545907BA5D3}" dt="2023-05-04T15:13:07.322" v="25" actId="27636"/>
        <pc:sldMkLst>
          <pc:docMk/>
          <pc:sldMk cId="3483185318" sldId="259"/>
        </pc:sldMkLst>
        <pc:spChg chg="mod">
          <ac:chgData name="Stephanie Spoto" userId="3cdda5f9bdca8b69" providerId="LiveId" clId="{6A11F459-B5C7-4541-ACAF-3545907BA5D3}" dt="2023-05-04T15:13:07.322" v="25" actId="27636"/>
          <ac:spMkLst>
            <pc:docMk/>
            <pc:sldMk cId="3483185318" sldId="259"/>
            <ac:spMk id="3" creationId="{5108E753-1AD6-E693-1D6E-2C2BF4F28099}"/>
          </ac:spMkLst>
        </pc:spChg>
      </pc:sldChg>
      <pc:sldChg chg="addSp modSp mod">
        <pc:chgData name="Stephanie Spoto" userId="3cdda5f9bdca8b69" providerId="LiveId" clId="{6A11F459-B5C7-4541-ACAF-3545907BA5D3}" dt="2023-05-04T15:13:33.160" v="37" actId="27636"/>
        <pc:sldMkLst>
          <pc:docMk/>
          <pc:sldMk cId="2595974784" sldId="260"/>
        </pc:sldMkLst>
        <pc:spChg chg="mod">
          <ac:chgData name="Stephanie Spoto" userId="3cdda5f9bdca8b69" providerId="LiveId" clId="{6A11F459-B5C7-4541-ACAF-3545907BA5D3}" dt="2023-05-04T15:13:33.160" v="37" actId="27636"/>
          <ac:spMkLst>
            <pc:docMk/>
            <pc:sldMk cId="2595974784" sldId="260"/>
            <ac:spMk id="3" creationId="{F75A7B15-C729-F17F-7FD7-33882BEB18B0}"/>
          </ac:spMkLst>
        </pc:spChg>
        <pc:picChg chg="add mod">
          <ac:chgData name="Stephanie Spoto" userId="3cdda5f9bdca8b69" providerId="LiveId" clId="{6A11F459-B5C7-4541-ACAF-3545907BA5D3}" dt="2023-05-04T15:13:28.514" v="33" actId="14100"/>
          <ac:picMkLst>
            <pc:docMk/>
            <pc:sldMk cId="2595974784" sldId="260"/>
            <ac:picMk id="5" creationId="{C8220548-736A-FA98-586B-28EAA0A4AB15}"/>
          </ac:picMkLst>
        </pc:picChg>
      </pc:sldChg>
      <pc:sldChg chg="addSp modSp mod">
        <pc:chgData name="Stephanie Spoto" userId="3cdda5f9bdca8b69" providerId="LiveId" clId="{6A11F459-B5C7-4541-ACAF-3545907BA5D3}" dt="2023-05-04T15:14:03.318" v="44" actId="403"/>
        <pc:sldMkLst>
          <pc:docMk/>
          <pc:sldMk cId="3800727200" sldId="263"/>
        </pc:sldMkLst>
        <pc:spChg chg="mod">
          <ac:chgData name="Stephanie Spoto" userId="3cdda5f9bdca8b69" providerId="LiveId" clId="{6A11F459-B5C7-4541-ACAF-3545907BA5D3}" dt="2023-05-04T15:14:03.318" v="44" actId="403"/>
          <ac:spMkLst>
            <pc:docMk/>
            <pc:sldMk cId="3800727200" sldId="263"/>
            <ac:spMk id="3" creationId="{2CE45D76-66F4-DEFF-A6E8-F827C6908A50}"/>
          </ac:spMkLst>
        </pc:spChg>
        <pc:picChg chg="add mod">
          <ac:chgData name="Stephanie Spoto" userId="3cdda5f9bdca8b69" providerId="LiveId" clId="{6A11F459-B5C7-4541-ACAF-3545907BA5D3}" dt="2023-05-04T15:14:00.436" v="43" actId="14100"/>
          <ac:picMkLst>
            <pc:docMk/>
            <pc:sldMk cId="3800727200" sldId="263"/>
            <ac:picMk id="5" creationId="{1AA2B62F-595E-B479-A63B-CCF9465546AF}"/>
          </ac:picMkLst>
        </pc:picChg>
      </pc:sldChg>
      <pc:sldChg chg="addSp delSp modSp mod">
        <pc:chgData name="Stephanie Spoto" userId="3cdda5f9bdca8b69" providerId="LiveId" clId="{6A11F459-B5C7-4541-ACAF-3545907BA5D3}" dt="2023-05-04T15:15:15.981" v="57" actId="403"/>
        <pc:sldMkLst>
          <pc:docMk/>
          <pc:sldMk cId="3217362638" sldId="264"/>
        </pc:sldMkLst>
        <pc:spChg chg="mod">
          <ac:chgData name="Stephanie Spoto" userId="3cdda5f9bdca8b69" providerId="LiveId" clId="{6A11F459-B5C7-4541-ACAF-3545907BA5D3}" dt="2023-05-04T15:15:15.981" v="57" actId="403"/>
          <ac:spMkLst>
            <pc:docMk/>
            <pc:sldMk cId="3217362638" sldId="264"/>
            <ac:spMk id="3" creationId="{8A4BE85D-E1A9-2E88-4FD7-7089EB5B2DA9}"/>
          </ac:spMkLst>
        </pc:spChg>
        <pc:picChg chg="add del mod">
          <ac:chgData name="Stephanie Spoto" userId="3cdda5f9bdca8b69" providerId="LiveId" clId="{6A11F459-B5C7-4541-ACAF-3545907BA5D3}" dt="2023-05-04T15:14:44.160" v="50" actId="478"/>
          <ac:picMkLst>
            <pc:docMk/>
            <pc:sldMk cId="3217362638" sldId="264"/>
            <ac:picMk id="5" creationId="{B65D1D4B-90FD-7512-BCA5-C88EE9DAB386}"/>
          </ac:picMkLst>
        </pc:picChg>
        <pc:picChg chg="add mod">
          <ac:chgData name="Stephanie Spoto" userId="3cdda5f9bdca8b69" providerId="LiveId" clId="{6A11F459-B5C7-4541-ACAF-3545907BA5D3}" dt="2023-05-04T15:15:09.714" v="55" actId="14100"/>
          <ac:picMkLst>
            <pc:docMk/>
            <pc:sldMk cId="3217362638" sldId="264"/>
            <ac:picMk id="7" creationId="{F6D3A532-5DAC-9706-B4A5-73C4F016009D}"/>
          </ac:picMkLst>
        </pc:picChg>
      </pc:sldChg>
      <pc:sldChg chg="addSp modSp mod">
        <pc:chgData name="Stephanie Spoto" userId="3cdda5f9bdca8b69" providerId="LiveId" clId="{6A11F459-B5C7-4541-ACAF-3545907BA5D3}" dt="2023-05-04T15:12:25.277" v="13" actId="14100"/>
        <pc:sldMkLst>
          <pc:docMk/>
          <pc:sldMk cId="3925581613" sldId="267"/>
        </pc:sldMkLst>
        <pc:spChg chg="mod">
          <ac:chgData name="Stephanie Spoto" userId="3cdda5f9bdca8b69" providerId="LiveId" clId="{6A11F459-B5C7-4541-ACAF-3545907BA5D3}" dt="2023-05-04T15:12:17.584" v="6" actId="1076"/>
          <ac:spMkLst>
            <pc:docMk/>
            <pc:sldMk cId="3925581613" sldId="267"/>
            <ac:spMk id="2" creationId="{C2A4E1B0-34BD-375A-5E82-C704210D75C5}"/>
          </ac:spMkLst>
        </pc:spChg>
        <pc:spChg chg="mod">
          <ac:chgData name="Stephanie Spoto" userId="3cdda5f9bdca8b69" providerId="LiveId" clId="{6A11F459-B5C7-4541-ACAF-3545907BA5D3}" dt="2023-05-04T15:12:20.131" v="8" actId="27636"/>
          <ac:spMkLst>
            <pc:docMk/>
            <pc:sldMk cId="3925581613" sldId="267"/>
            <ac:spMk id="3" creationId="{8A89A98F-2F72-B3B4-D113-FDD6A4104481}"/>
          </ac:spMkLst>
        </pc:spChg>
        <pc:picChg chg="add mod">
          <ac:chgData name="Stephanie Spoto" userId="3cdda5f9bdca8b69" providerId="LiveId" clId="{6A11F459-B5C7-4541-ACAF-3545907BA5D3}" dt="2023-05-04T15:12:25.277" v="13" actId="14100"/>
          <ac:picMkLst>
            <pc:docMk/>
            <pc:sldMk cId="3925581613" sldId="267"/>
            <ac:picMk id="5" creationId="{2660CEE8-AA21-6A02-8E31-2F7441BAF830}"/>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chemeClr val="bg2">
            <a:lumMod val="75000"/>
          </a:schemeClr>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1261872" y="758952"/>
            <a:ext cx="9418320" cy="4041648"/>
          </a:xfrm>
        </p:spPr>
        <p:txBody>
          <a:bodyPr anchor="b">
            <a:normAutofit/>
          </a:bodyPr>
          <a:lstStyle>
            <a:lvl1pPr algn="l">
              <a:lnSpc>
                <a:spcPct val="85000"/>
              </a:lnSpc>
              <a:defRPr sz="7200" baseline="0">
                <a:solidFill>
                  <a:schemeClr val="tx1"/>
                </a:solidFill>
              </a:defRPr>
            </a:lvl1pPr>
          </a:lstStyle>
          <a:p>
            <a:r>
              <a:rPr lang="en-US"/>
              <a:t>Click to edit Master title style</a:t>
            </a:r>
            <a:endParaRPr lang="en-US" dirty="0"/>
          </a:p>
        </p:txBody>
      </p:sp>
      <p:sp>
        <p:nvSpPr>
          <p:cNvPr id="3" name="Subtitle 2"/>
          <p:cNvSpPr>
            <a:spLocks noGrp="1"/>
          </p:cNvSpPr>
          <p:nvPr>
            <p:ph type="subTitle" idx="1"/>
          </p:nvPr>
        </p:nvSpPr>
        <p:spPr>
          <a:xfrm>
            <a:off x="1261872" y="4800600"/>
            <a:ext cx="9418320" cy="1691640"/>
          </a:xfrm>
        </p:spPr>
        <p:txBody>
          <a:bodyPr>
            <a:normAutofit/>
          </a:bodyPr>
          <a:lstStyle>
            <a:lvl1pPr marL="0" indent="0" algn="l">
              <a:buNone/>
              <a:defRPr sz="2200" baseline="0">
                <a:solidFill>
                  <a:schemeClr val="tx1">
                    <a:lumMod val="75000"/>
                  </a:schemeClr>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chemeClr val="tx1">
                    <a:lumMod val="50000"/>
                  </a:schemeClr>
                </a:solidFill>
              </a:defRPr>
            </a:lvl1pPr>
          </a:lstStyle>
          <a:p>
            <a:fld id="{A072236F-37FD-477C-BAD3-C9825DE59850}" type="datetimeFigureOut">
              <a:rPr lang="en-US" smtClean="0"/>
              <a:t>5/4/2023</a:t>
            </a:fld>
            <a:endParaRPr lang="en-US"/>
          </a:p>
        </p:txBody>
      </p:sp>
      <p:sp>
        <p:nvSpPr>
          <p:cNvPr id="5" name="Footer Placeholder 4"/>
          <p:cNvSpPr>
            <a:spLocks noGrp="1"/>
          </p:cNvSpPr>
          <p:nvPr>
            <p:ph type="ftr" sz="quarter" idx="11"/>
          </p:nvPr>
        </p:nvSpPr>
        <p:spPr/>
        <p:txBody>
          <a:bodyPr/>
          <a:lstStyle>
            <a:lvl1pPr>
              <a:defRPr>
                <a:solidFill>
                  <a:schemeClr val="tx1">
                    <a:lumMod val="65000"/>
                  </a:schemeClr>
                </a:solidFill>
              </a:defRPr>
            </a:lvl1pPr>
          </a:lstStyle>
          <a:p>
            <a:endParaRPr lang="en-US"/>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64133F4E-BAC0-4AD3-9C2D-F3A8F856DEA1}"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63738185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72236F-37FD-477C-BAD3-C9825DE59850}"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33F4E-BAC0-4AD3-9C2D-F3A8F856DEA1}" type="slidenum">
              <a:rPr lang="en-US" smtClean="0"/>
              <a:t>‹#›</a:t>
            </a:fld>
            <a:endParaRPr lang="en-US"/>
          </a:p>
        </p:txBody>
      </p:sp>
    </p:spTree>
    <p:extLst>
      <p:ext uri="{BB962C8B-B14F-4D97-AF65-F5344CB8AC3E}">
        <p14:creationId xmlns:p14="http://schemas.microsoft.com/office/powerpoint/2010/main" val="292774145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48700" y="381000"/>
            <a:ext cx="2476500" cy="58975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762000" y="381000"/>
            <a:ext cx="7734300" cy="58975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72236F-37FD-477C-BAD3-C9825DE59850}"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33F4E-BAC0-4AD3-9C2D-F3A8F856DEA1}" type="slidenum">
              <a:rPr lang="en-US" smtClean="0"/>
              <a:t>‹#›</a:t>
            </a:fld>
            <a:endParaRPr lang="en-US"/>
          </a:p>
        </p:txBody>
      </p:sp>
    </p:spTree>
    <p:extLst>
      <p:ext uri="{BB962C8B-B14F-4D97-AF65-F5344CB8AC3E}">
        <p14:creationId xmlns:p14="http://schemas.microsoft.com/office/powerpoint/2010/main" val="32504596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072236F-37FD-477C-BAD3-C9825DE59850}"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33F4E-BAC0-4AD3-9C2D-F3A8F856DEA1}" type="slidenum">
              <a:rPr lang="en-US" smtClean="0"/>
              <a:t>‹#›</a:t>
            </a:fld>
            <a:endParaRPr lang="en-US"/>
          </a:p>
        </p:txBody>
      </p:sp>
    </p:spTree>
    <p:extLst>
      <p:ext uri="{BB962C8B-B14F-4D97-AF65-F5344CB8AC3E}">
        <p14:creationId xmlns:p14="http://schemas.microsoft.com/office/powerpoint/2010/main" val="27050939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61872" y="758952"/>
            <a:ext cx="9418320" cy="4041648"/>
          </a:xfrm>
        </p:spPr>
        <p:txBody>
          <a:bodyPr anchor="b">
            <a:normAutofit/>
          </a:bodyPr>
          <a:lstStyle>
            <a:lvl1pPr>
              <a:lnSpc>
                <a:spcPct val="85000"/>
              </a:lnSpc>
              <a:defRPr sz="7200" b="0"/>
            </a:lvl1pPr>
          </a:lstStyle>
          <a:p>
            <a:r>
              <a:rPr lang="en-US"/>
              <a:t>Click to edit Master title style</a:t>
            </a:r>
            <a:endParaRPr lang="en-US" dirty="0"/>
          </a:p>
        </p:txBody>
      </p:sp>
      <p:sp>
        <p:nvSpPr>
          <p:cNvPr id="3" name="Text Placeholder 2"/>
          <p:cNvSpPr>
            <a:spLocks noGrp="1"/>
          </p:cNvSpPr>
          <p:nvPr>
            <p:ph type="body" idx="1"/>
          </p:nvPr>
        </p:nvSpPr>
        <p:spPr>
          <a:xfrm>
            <a:off x="1261872" y="4800600"/>
            <a:ext cx="9418320" cy="1691640"/>
          </a:xfrm>
        </p:spPr>
        <p:txBody>
          <a:bodyPr anchor="t">
            <a:normAutofit/>
          </a:bodyPr>
          <a:lstStyle>
            <a:lvl1pPr marL="0" indent="0">
              <a:buNone/>
              <a:defRPr sz="22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072236F-37FD-477C-BAD3-C9825DE59850}" type="datetimeFigureOut">
              <a:rPr lang="en-US" smtClean="0"/>
              <a:t>5/4/2023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4133F4E-BAC0-4AD3-9C2D-F3A8F856DEA1}" type="slidenum">
              <a:rPr lang="en-US" smtClean="0"/>
              <a:t>‹#›</a:t>
            </a:fld>
            <a:endParaRPr lang="en-US"/>
          </a:p>
        </p:txBody>
      </p:sp>
      <p:sp>
        <p:nvSpPr>
          <p:cNvPr id="7" name="Rectangle 6"/>
          <p:cNvSpPr/>
          <p:nvPr/>
        </p:nvSpPr>
        <p:spPr>
          <a:xfrm>
            <a:off x="0" y="0"/>
            <a:ext cx="4572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95166840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261872"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26480" y="1828800"/>
            <a:ext cx="4480560" cy="4351337"/>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072236F-37FD-477C-BAD3-C9825DE59850}" type="datetimeFigureOut">
              <a:rPr lang="en-US" smtClean="0"/>
              <a:t>5/4/2023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133F4E-BAC0-4AD3-9C2D-F3A8F856DEA1}" type="slidenum">
              <a:rPr lang="en-US" smtClean="0"/>
              <a:t>‹#›</a:t>
            </a:fld>
            <a:endParaRPr lang="en-US"/>
          </a:p>
        </p:txBody>
      </p:sp>
    </p:spTree>
    <p:extLst>
      <p:ext uri="{BB962C8B-B14F-4D97-AF65-F5344CB8AC3E}">
        <p14:creationId xmlns:p14="http://schemas.microsoft.com/office/powerpoint/2010/main" val="38730490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261872" y="1713655"/>
            <a:ext cx="4480560" cy="731520"/>
          </a:xfrm>
        </p:spPr>
        <p:txBody>
          <a:bodyPr anchor="b">
            <a:normAutofit/>
          </a:bodyPr>
          <a:lstStyle>
            <a:lvl1pPr marL="0" indent="0">
              <a:spcBef>
                <a:spcPts val="0"/>
              </a:spcBef>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261872"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26480" y="1713655"/>
            <a:ext cx="4480560" cy="731520"/>
          </a:xfrm>
        </p:spPr>
        <p:txBody>
          <a:bodyPr anchor="b">
            <a:normAutofit/>
          </a:bodyPr>
          <a:lstStyle>
            <a:lvl1pPr marL="0" indent="0">
              <a:lnSpc>
                <a:spcPct val="95000"/>
              </a:lnSpc>
              <a:spcBef>
                <a:spcPts val="0"/>
              </a:spcBef>
              <a:buNone/>
              <a:defRPr lang="en-US" sz="2000" b="0" kern="1200" dirty="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2000"/>
              </a:spcBef>
              <a:buFontTx/>
              <a:buNone/>
            </a:pPr>
            <a:r>
              <a:rPr lang="en-US"/>
              <a:t>Click to edit Master text styles</a:t>
            </a:r>
          </a:p>
        </p:txBody>
      </p:sp>
      <p:sp>
        <p:nvSpPr>
          <p:cNvPr id="6" name="Content Placeholder 5"/>
          <p:cNvSpPr>
            <a:spLocks noGrp="1"/>
          </p:cNvSpPr>
          <p:nvPr>
            <p:ph sz="quarter" idx="4"/>
          </p:nvPr>
        </p:nvSpPr>
        <p:spPr>
          <a:xfrm>
            <a:off x="6126480" y="2507550"/>
            <a:ext cx="4480560" cy="366465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072236F-37FD-477C-BAD3-C9825DE59850}" type="datetimeFigureOut">
              <a:rPr lang="en-US" smtClean="0"/>
              <a:t>5/4/2023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4133F4E-BAC0-4AD3-9C2D-F3A8F856DEA1}" type="slidenum">
              <a:rPr lang="en-US" smtClean="0"/>
              <a:t>‹#›</a:t>
            </a:fld>
            <a:endParaRPr lang="en-US"/>
          </a:p>
        </p:txBody>
      </p:sp>
    </p:spTree>
    <p:extLst>
      <p:ext uri="{BB962C8B-B14F-4D97-AF65-F5344CB8AC3E}">
        <p14:creationId xmlns:p14="http://schemas.microsoft.com/office/powerpoint/2010/main" val="35998583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072236F-37FD-477C-BAD3-C9825DE59850}" type="datetimeFigureOut">
              <a:rPr lang="en-US" smtClean="0"/>
              <a:t>5/4/2023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4133F4E-BAC0-4AD3-9C2D-F3A8F856DEA1}" type="slidenum">
              <a:rPr lang="en-US" smtClean="0"/>
              <a:t>‹#›</a:t>
            </a:fld>
            <a:endParaRPr lang="en-US"/>
          </a:p>
        </p:txBody>
      </p:sp>
    </p:spTree>
    <p:extLst>
      <p:ext uri="{BB962C8B-B14F-4D97-AF65-F5344CB8AC3E}">
        <p14:creationId xmlns:p14="http://schemas.microsoft.com/office/powerpoint/2010/main" val="82735247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072236F-37FD-477C-BAD3-C9825DE59850}" type="datetimeFigureOut">
              <a:rPr lang="en-US" smtClean="0"/>
              <a:t>5/4/2023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4133F4E-BAC0-4AD3-9C2D-F3A8F856DEA1}" type="slidenum">
              <a:rPr lang="en-US" smtClean="0"/>
              <a:t>‹#›</a:t>
            </a:fld>
            <a:endParaRPr lang="en-US"/>
          </a:p>
        </p:txBody>
      </p:sp>
    </p:spTree>
    <p:extLst>
      <p:ext uri="{BB962C8B-B14F-4D97-AF65-F5344CB8AC3E}">
        <p14:creationId xmlns:p14="http://schemas.microsoft.com/office/powerpoint/2010/main" val="31981151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200400" cy="1600197"/>
          </a:xfrm>
        </p:spPr>
        <p:txBody>
          <a:bodyPr anchor="b">
            <a:normAutofit/>
          </a:bodyPr>
          <a:lstStyle>
            <a:lvl1pPr>
              <a:defRPr sz="3200" b="0" baseline="0"/>
            </a:lvl1pPr>
          </a:lstStyle>
          <a:p>
            <a:r>
              <a:rPr lang="en-US"/>
              <a:t>Click to edit Master title style</a:t>
            </a:r>
            <a:endParaRPr lang="en-US" dirty="0"/>
          </a:p>
        </p:txBody>
      </p:sp>
      <p:sp>
        <p:nvSpPr>
          <p:cNvPr id="3" name="Content Placeholder 2"/>
          <p:cNvSpPr>
            <a:spLocks noGrp="1"/>
          </p:cNvSpPr>
          <p:nvPr>
            <p:ph idx="1"/>
          </p:nvPr>
        </p:nvSpPr>
        <p:spPr>
          <a:xfrm>
            <a:off x="4504267" y="685800"/>
            <a:ext cx="6079066" cy="548640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41248" y="2099734"/>
            <a:ext cx="3200400" cy="3810001"/>
          </a:xfrm>
        </p:spPr>
        <p:txBody>
          <a:bodyPr>
            <a:normAutofit/>
          </a:bodyPr>
          <a:lstStyle>
            <a:lvl1pPr marL="0" indent="0">
              <a:lnSpc>
                <a:spcPct val="114000"/>
              </a:lnSpc>
              <a:spcBef>
                <a:spcPts val="800"/>
              </a:spcBef>
              <a:buNone/>
              <a:defRPr sz="13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72236F-37FD-477C-BAD3-C9825DE59850}" type="datetimeFigureOut">
              <a:rPr lang="en-US" smtClean="0"/>
              <a:t>5/4/2023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133F4E-BAC0-4AD3-9C2D-F3A8F856DEA1}" type="slidenum">
              <a:rPr lang="en-US" smtClean="0"/>
              <a:t>‹#›</a:t>
            </a:fld>
            <a:endParaRPr lang="en-US"/>
          </a:p>
        </p:txBody>
      </p:sp>
    </p:spTree>
    <p:extLst>
      <p:ext uri="{BB962C8B-B14F-4D97-AF65-F5344CB8AC3E}">
        <p14:creationId xmlns:p14="http://schemas.microsoft.com/office/powerpoint/2010/main" val="4169951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5105400"/>
            <a:ext cx="11292840" cy="1752600"/>
          </a:xfrm>
          <a:prstGeom prst="rect">
            <a:avLst/>
          </a:prstGeom>
          <a:solidFill>
            <a:srgbClr val="000000"/>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14400" y="5257800"/>
            <a:ext cx="9982200" cy="914400"/>
          </a:xfrm>
        </p:spPr>
        <p:txBody>
          <a:bodyPr anchor="b">
            <a:normAutofit/>
          </a:bodyPr>
          <a:lstStyle>
            <a:lvl1pPr>
              <a:defRPr sz="2800" b="0">
                <a:solidFill>
                  <a:schemeClr val="bg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0" y="0"/>
            <a:ext cx="11292840" cy="5128923"/>
          </a:xfrm>
          <a:solidFill>
            <a:schemeClr val="accent1"/>
          </a:solidFill>
        </p:spPr>
        <p:txBody>
          <a:bodyPr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4400" y="6108589"/>
            <a:ext cx="9982200" cy="597011"/>
          </a:xfrm>
        </p:spPr>
        <p:txBody>
          <a:bodyPr>
            <a:normAutofit/>
          </a:bodyPr>
          <a:lstStyle>
            <a:lvl1pPr marL="0" indent="0">
              <a:lnSpc>
                <a:spcPct val="100000"/>
              </a:lnSpc>
              <a:spcBef>
                <a:spcPts val="800"/>
              </a:spcBef>
              <a:buNone/>
              <a:defRPr sz="1300">
                <a:solidFill>
                  <a:schemeClr val="bg1">
                    <a:lumMod val="8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072236F-37FD-477C-BAD3-C9825DE59850}" type="datetimeFigureOut">
              <a:rPr lang="en-US" smtClean="0"/>
              <a:t>5/4/2023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4133F4E-BAC0-4AD3-9C2D-F3A8F856DEA1}" type="slidenum">
              <a:rPr lang="en-US" smtClean="0"/>
              <a:t>‹#›</a:t>
            </a:fld>
            <a:endParaRPr lang="en-US"/>
          </a:p>
        </p:txBody>
      </p:sp>
    </p:spTree>
    <p:extLst>
      <p:ext uri="{BB962C8B-B14F-4D97-AF65-F5344CB8AC3E}">
        <p14:creationId xmlns:p14="http://schemas.microsoft.com/office/powerpoint/2010/main" val="40345348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1292840" y="0"/>
            <a:ext cx="914400" cy="6858000"/>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61872" y="365760"/>
            <a:ext cx="9692640" cy="1325562"/>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1261872" y="1828800"/>
            <a:ext cx="8595360" cy="435133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6200000">
            <a:off x="10797542" y="998537"/>
            <a:ext cx="1904999" cy="365125"/>
          </a:xfrm>
          <a:prstGeom prst="rect">
            <a:avLst/>
          </a:prstGeom>
        </p:spPr>
        <p:txBody>
          <a:bodyPr vert="horz" lIns="91440" tIns="45720" rIns="91440" bIns="45720" rtlCol="0" anchor="ctr"/>
          <a:lstStyle>
            <a:lvl1pPr algn="r">
              <a:defRPr sz="1050" b="0">
                <a:solidFill>
                  <a:schemeClr val="tx2">
                    <a:lumMod val="20000"/>
                    <a:lumOff val="80000"/>
                  </a:schemeClr>
                </a:solidFill>
              </a:defRPr>
            </a:lvl1pPr>
          </a:lstStyle>
          <a:p>
            <a:fld id="{A072236F-37FD-477C-BAD3-C9825DE59850}" type="datetimeFigureOut">
              <a:rPr lang="en-US" smtClean="0"/>
              <a:t>5/4/2023</a:t>
            </a:fld>
            <a:endParaRPr lang="en-US"/>
          </a:p>
        </p:txBody>
      </p:sp>
      <p:sp>
        <p:nvSpPr>
          <p:cNvPr id="5" name="Footer Placeholder 4"/>
          <p:cNvSpPr>
            <a:spLocks noGrp="1"/>
          </p:cNvSpPr>
          <p:nvPr>
            <p:ph type="ftr" sz="quarter" idx="3"/>
          </p:nvPr>
        </p:nvSpPr>
        <p:spPr>
          <a:xfrm rot="16200000">
            <a:off x="9959341" y="4046537"/>
            <a:ext cx="3581400" cy="365125"/>
          </a:xfrm>
          <a:prstGeom prst="rect">
            <a:avLst/>
          </a:prstGeom>
        </p:spPr>
        <p:txBody>
          <a:bodyPr vert="horz" lIns="91440" tIns="45720" rIns="91440" bIns="45720" rtlCol="0" anchor="ctr"/>
          <a:lstStyle>
            <a:lvl1pPr algn="l">
              <a:defRPr sz="1050">
                <a:solidFill>
                  <a:schemeClr val="tx2">
                    <a:lumMod val="20000"/>
                    <a:lumOff val="80000"/>
                  </a:schemeClr>
                </a:solidFill>
              </a:defRPr>
            </a:lvl1pPr>
          </a:lstStyle>
          <a:p>
            <a:endParaRPr lang="en-US"/>
          </a:p>
        </p:txBody>
      </p:sp>
      <p:sp>
        <p:nvSpPr>
          <p:cNvPr id="6" name="Slide Number Placeholder 5"/>
          <p:cNvSpPr>
            <a:spLocks noGrp="1"/>
          </p:cNvSpPr>
          <p:nvPr>
            <p:ph type="sldNum" sz="quarter" idx="4"/>
          </p:nvPr>
        </p:nvSpPr>
        <p:spPr>
          <a:xfrm>
            <a:off x="11292840" y="6172200"/>
            <a:ext cx="914400" cy="593725"/>
          </a:xfrm>
          <a:prstGeom prst="rect">
            <a:avLst/>
          </a:prstGeom>
        </p:spPr>
        <p:txBody>
          <a:bodyPr vert="horz" lIns="45720" tIns="45720" rIns="45720" bIns="45720" rtlCol="0" anchor="ctr">
            <a:normAutofit/>
          </a:bodyPr>
          <a:lstStyle>
            <a:lvl1pPr algn="ctr">
              <a:defRPr sz="3600">
                <a:solidFill>
                  <a:schemeClr val="tx2">
                    <a:lumMod val="60000"/>
                    <a:lumOff val="40000"/>
                  </a:schemeClr>
                </a:solidFill>
              </a:defRPr>
            </a:lvl1pPr>
          </a:lstStyle>
          <a:p>
            <a:fld id="{64133F4E-BAC0-4AD3-9C2D-F3A8F856DEA1}" type="slidenum">
              <a:rPr lang="en-US" smtClean="0"/>
              <a:t>‹#›</a:t>
            </a:fld>
            <a:endParaRPr lang="en-US"/>
          </a:p>
        </p:txBody>
      </p:sp>
    </p:spTree>
    <p:extLst>
      <p:ext uri="{BB962C8B-B14F-4D97-AF65-F5344CB8AC3E}">
        <p14:creationId xmlns:p14="http://schemas.microsoft.com/office/powerpoint/2010/main" val="333207184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spc="-50" baseline="0">
          <a:solidFill>
            <a:schemeClr val="tx1"/>
          </a:solidFill>
          <a:latin typeface="+mj-lt"/>
          <a:ea typeface="+mj-ea"/>
          <a:cs typeface="+mj-cs"/>
        </a:defRPr>
      </a:lvl1pPr>
    </p:titleStyle>
    <p:body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C68C69-3B0F-D17A-78D6-97B7F16A89EB}"/>
              </a:ext>
            </a:extLst>
          </p:cNvPr>
          <p:cNvSpPr>
            <a:spLocks noGrp="1"/>
          </p:cNvSpPr>
          <p:nvPr>
            <p:ph type="ctrTitle"/>
          </p:nvPr>
        </p:nvSpPr>
        <p:spPr/>
        <p:txBody>
          <a:bodyPr/>
          <a:lstStyle/>
          <a:p>
            <a:r>
              <a:rPr lang="en-US" dirty="0"/>
              <a:t>Humanism and Neoplatonism</a:t>
            </a:r>
          </a:p>
        </p:txBody>
      </p:sp>
      <p:sp>
        <p:nvSpPr>
          <p:cNvPr id="3" name="Subtitle 2">
            <a:extLst>
              <a:ext uri="{FF2B5EF4-FFF2-40B4-BE49-F238E27FC236}">
                <a16:creationId xmlns:a16="http://schemas.microsoft.com/office/drawing/2014/main" id="{2675081B-B2FC-3C82-E892-98C4B4837DA7}"/>
              </a:ext>
            </a:extLst>
          </p:cNvPr>
          <p:cNvSpPr>
            <a:spLocks noGrp="1"/>
          </p:cNvSpPr>
          <p:nvPr>
            <p:ph type="subTitle" idx="1"/>
          </p:nvPr>
        </p:nvSpPr>
        <p:spPr/>
        <p:txBody>
          <a:bodyPr/>
          <a:lstStyle/>
          <a:p>
            <a:r>
              <a:rPr lang="en-US" dirty="0"/>
              <a:t>GENT 407: The Early Renaissance (1350-1520)</a:t>
            </a:r>
          </a:p>
          <a:p>
            <a:r>
              <a:rPr lang="en-US" dirty="0"/>
              <a:t>Stephanie Spoto</a:t>
            </a:r>
          </a:p>
          <a:p>
            <a:r>
              <a:rPr lang="en-US" dirty="0"/>
              <a:t>Monterey Peninsula College</a:t>
            </a:r>
          </a:p>
        </p:txBody>
      </p:sp>
    </p:spTree>
    <p:extLst>
      <p:ext uri="{BB962C8B-B14F-4D97-AF65-F5344CB8AC3E}">
        <p14:creationId xmlns:p14="http://schemas.microsoft.com/office/powerpoint/2010/main" val="28799282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A4E1B0-34BD-375A-5E82-C704210D75C5}"/>
              </a:ext>
            </a:extLst>
          </p:cNvPr>
          <p:cNvSpPr>
            <a:spLocks noGrp="1"/>
          </p:cNvSpPr>
          <p:nvPr>
            <p:ph type="title"/>
          </p:nvPr>
        </p:nvSpPr>
        <p:spPr>
          <a:xfrm>
            <a:off x="396240" y="223520"/>
            <a:ext cx="9847072" cy="919162"/>
          </a:xfrm>
        </p:spPr>
        <p:txBody>
          <a:bodyPr/>
          <a:lstStyle/>
          <a:p>
            <a:r>
              <a:rPr lang="en-US" dirty="0"/>
              <a:t>The Great Chain of Being</a:t>
            </a:r>
          </a:p>
        </p:txBody>
      </p:sp>
      <p:sp>
        <p:nvSpPr>
          <p:cNvPr id="3" name="Content Placeholder 2">
            <a:extLst>
              <a:ext uri="{FF2B5EF4-FFF2-40B4-BE49-F238E27FC236}">
                <a16:creationId xmlns:a16="http://schemas.microsoft.com/office/drawing/2014/main" id="{8A89A98F-2F72-B3B4-D113-FDD6A4104481}"/>
              </a:ext>
            </a:extLst>
          </p:cNvPr>
          <p:cNvSpPr>
            <a:spLocks noGrp="1"/>
          </p:cNvSpPr>
          <p:nvPr>
            <p:ph idx="1"/>
          </p:nvPr>
        </p:nvSpPr>
        <p:spPr>
          <a:xfrm>
            <a:off x="396240" y="1320800"/>
            <a:ext cx="6167120" cy="5425440"/>
          </a:xfrm>
        </p:spPr>
        <p:txBody>
          <a:bodyPr>
            <a:normAutofit lnSpcReduction="10000"/>
          </a:bodyPr>
          <a:lstStyle/>
          <a:p>
            <a:r>
              <a:rPr lang="en-US" dirty="0"/>
              <a:t>Men could ascend the chain of being through the exercise of their intellectual capacities </a:t>
            </a:r>
            <a:r>
              <a:rPr lang="en-US" dirty="0">
                <a:sym typeface="Wingdings" panose="05000000000000000000" pitchFamily="2" charset="2"/>
              </a:rPr>
              <a:t></a:t>
            </a:r>
            <a:r>
              <a:rPr lang="en-US" dirty="0"/>
              <a:t> profound endorsement of the dignity of human existence in this earthly life </a:t>
            </a:r>
          </a:p>
          <a:p>
            <a:r>
              <a:rPr lang="en-US" dirty="0"/>
              <a:t>The root of this dignity lay in his assertion that only human beings could change themselves through their own free will </a:t>
            </a:r>
            <a:r>
              <a:rPr lang="en-US" dirty="0">
                <a:sym typeface="Wingdings" panose="05000000000000000000" pitchFamily="2" charset="2"/>
              </a:rPr>
              <a:t></a:t>
            </a:r>
            <a:r>
              <a:rPr lang="en-US" dirty="0"/>
              <a:t> all other changes in nature were the result of some outside force acting on whatever it is that undergoes change. </a:t>
            </a:r>
          </a:p>
          <a:p>
            <a:r>
              <a:rPr lang="en-US" dirty="0"/>
              <a:t>Change is the only constant: he observed from history that philosophies and institutions were always in change </a:t>
            </a:r>
            <a:r>
              <a:rPr lang="en-US" dirty="0">
                <a:sym typeface="Wingdings" panose="05000000000000000000" pitchFamily="2" charset="2"/>
              </a:rPr>
              <a:t> </a:t>
            </a:r>
            <a:r>
              <a:rPr lang="en-US" dirty="0"/>
              <a:t>man's capacity for self-transformation the only constant.</a:t>
            </a:r>
          </a:p>
          <a:p>
            <a:r>
              <a:rPr lang="en-US" dirty="0"/>
              <a:t>Belief that all of creation constitutes a symbolic reflection of the divinity of God</a:t>
            </a:r>
          </a:p>
          <a:p>
            <a:r>
              <a:rPr lang="en-US" dirty="0"/>
              <a:t>Pico's philosophies had a profound influence on the arts </a:t>
            </a:r>
            <a:r>
              <a:rPr lang="en-US" dirty="0">
                <a:sym typeface="Wingdings" panose="05000000000000000000" pitchFamily="2" charset="2"/>
              </a:rPr>
              <a:t></a:t>
            </a:r>
            <a:r>
              <a:rPr lang="en-US" dirty="0"/>
              <a:t> elevates writers and painters from their medieval role as mere artisans to the Renaissance ideal of the artist as genius. </a:t>
            </a:r>
          </a:p>
        </p:txBody>
      </p:sp>
      <p:pic>
        <p:nvPicPr>
          <p:cNvPr id="5" name="Picture 4" descr="A book cover with black text&#10;&#10;Description automatically generated with low confidence">
            <a:extLst>
              <a:ext uri="{FF2B5EF4-FFF2-40B4-BE49-F238E27FC236}">
                <a16:creationId xmlns:a16="http://schemas.microsoft.com/office/drawing/2014/main" id="{2660CEE8-AA21-6A02-8E31-2F7441BAF83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93230" y="1451610"/>
            <a:ext cx="3450082" cy="4882192"/>
          </a:xfrm>
          <a:prstGeom prst="rect">
            <a:avLst/>
          </a:prstGeom>
        </p:spPr>
      </p:pic>
    </p:spTree>
    <p:extLst>
      <p:ext uri="{BB962C8B-B14F-4D97-AF65-F5344CB8AC3E}">
        <p14:creationId xmlns:p14="http://schemas.microsoft.com/office/powerpoint/2010/main" val="39255816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198ACB-89DC-71B5-1DF2-3D712CACED92}"/>
              </a:ext>
            </a:extLst>
          </p:cNvPr>
          <p:cNvSpPr>
            <a:spLocks noGrp="1"/>
          </p:cNvSpPr>
          <p:nvPr>
            <p:ph type="title"/>
          </p:nvPr>
        </p:nvSpPr>
        <p:spPr/>
        <p:txBody>
          <a:bodyPr/>
          <a:lstStyle/>
          <a:p>
            <a:r>
              <a:rPr lang="en-US" dirty="0"/>
              <a:t>Death and Exhumation in 2007</a:t>
            </a:r>
          </a:p>
        </p:txBody>
      </p:sp>
      <p:sp>
        <p:nvSpPr>
          <p:cNvPr id="3" name="Content Placeholder 2">
            <a:extLst>
              <a:ext uri="{FF2B5EF4-FFF2-40B4-BE49-F238E27FC236}">
                <a16:creationId xmlns:a16="http://schemas.microsoft.com/office/drawing/2014/main" id="{7635B8AC-E5B7-D07C-5A6E-33C70CC8F63A}"/>
              </a:ext>
            </a:extLst>
          </p:cNvPr>
          <p:cNvSpPr>
            <a:spLocks noGrp="1"/>
          </p:cNvSpPr>
          <p:nvPr>
            <p:ph idx="1"/>
          </p:nvPr>
        </p:nvSpPr>
        <p:spPr/>
        <p:txBody>
          <a:bodyPr>
            <a:normAutofit fontScale="92500" lnSpcReduction="10000"/>
          </a:bodyPr>
          <a:lstStyle/>
          <a:p>
            <a:r>
              <a:rPr lang="en-US" dirty="0"/>
              <a:t>1494, age 31, Pico died under mysterious circumstances along with his friend </a:t>
            </a:r>
            <a:r>
              <a:rPr lang="en-US" dirty="0" err="1"/>
              <a:t>Poliziano</a:t>
            </a:r>
            <a:r>
              <a:rPr lang="en-US" dirty="0"/>
              <a:t>.</a:t>
            </a:r>
          </a:p>
          <a:p>
            <a:r>
              <a:rPr lang="en-US" dirty="0"/>
              <a:t>It was </a:t>
            </a:r>
            <a:r>
              <a:rPr lang="en-US" dirty="0" err="1"/>
              <a:t>rumoured</a:t>
            </a:r>
            <a:r>
              <a:rPr lang="en-US" dirty="0"/>
              <a:t> that his own secretary had poisoned him because Pico had become too close to Savonarola.</a:t>
            </a:r>
          </a:p>
          <a:p>
            <a:r>
              <a:rPr lang="en-US" dirty="0"/>
              <a:t>He was interred together with Girolamo </a:t>
            </a:r>
            <a:r>
              <a:rPr lang="en-US" dirty="0" err="1"/>
              <a:t>Benivieni</a:t>
            </a:r>
            <a:r>
              <a:rPr lang="en-US" dirty="0"/>
              <a:t> at San Marco, and Savonarola delivered the funeral oration. Ficino wrote:</a:t>
            </a:r>
          </a:p>
          <a:p>
            <a:pPr marL="0" indent="0">
              <a:buNone/>
            </a:pPr>
            <a:r>
              <a:rPr lang="en-US" i="1" dirty="0"/>
              <a:t>Our dear Pico left us on the same day that Charles VIII was entering Florence, and the tears of men of letters compensated for the joy of the people. Without the light brought by the king of France, Florence might perhaps have never seen a more somber day than that which extinguished </a:t>
            </a:r>
            <a:r>
              <a:rPr lang="en-US" i="1" dirty="0" err="1"/>
              <a:t>Mirandola's</a:t>
            </a:r>
            <a:r>
              <a:rPr lang="en-US" i="1" dirty="0"/>
              <a:t> light.</a:t>
            </a:r>
          </a:p>
          <a:p>
            <a:endParaRPr lang="en-US" dirty="0"/>
          </a:p>
          <a:p>
            <a:r>
              <a:rPr lang="en-US" dirty="0"/>
              <a:t>2007, the bodies of </a:t>
            </a:r>
            <a:r>
              <a:rPr lang="en-US" dirty="0" err="1"/>
              <a:t>Poliziano</a:t>
            </a:r>
            <a:r>
              <a:rPr lang="en-US" dirty="0"/>
              <a:t> and Pico were exhumed from the Church of San Marco in Florence </a:t>
            </a:r>
            <a:r>
              <a:rPr lang="en-US" dirty="0">
                <a:sym typeface="Wingdings" panose="05000000000000000000" pitchFamily="2" charset="2"/>
              </a:rPr>
              <a:t> What caused their death?</a:t>
            </a:r>
          </a:p>
          <a:p>
            <a:pPr lvl="1"/>
            <a:r>
              <a:rPr lang="en-US" dirty="0"/>
              <a:t>Forensic tests showed that both </a:t>
            </a:r>
            <a:r>
              <a:rPr lang="en-US" dirty="0" err="1"/>
              <a:t>Poliziano</a:t>
            </a:r>
            <a:r>
              <a:rPr lang="en-US" dirty="0"/>
              <a:t> and Pico likely died of arsenic poisoning</a:t>
            </a:r>
          </a:p>
        </p:txBody>
      </p:sp>
    </p:spTree>
    <p:extLst>
      <p:ext uri="{BB962C8B-B14F-4D97-AF65-F5344CB8AC3E}">
        <p14:creationId xmlns:p14="http://schemas.microsoft.com/office/powerpoint/2010/main" val="32683942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C2BEB19-B15E-CDD9-D8A9-505FCDC47DAC}"/>
              </a:ext>
            </a:extLst>
          </p:cNvPr>
          <p:cNvSpPr>
            <a:spLocks noGrp="1"/>
          </p:cNvSpPr>
          <p:nvPr>
            <p:ph type="title"/>
          </p:nvPr>
        </p:nvSpPr>
        <p:spPr/>
        <p:txBody>
          <a:bodyPr/>
          <a:lstStyle/>
          <a:p>
            <a:r>
              <a:rPr lang="en-US" dirty="0"/>
              <a:t>Neoplatonism in the Ancient World</a:t>
            </a:r>
          </a:p>
        </p:txBody>
      </p:sp>
      <p:sp>
        <p:nvSpPr>
          <p:cNvPr id="3" name="Content Placeholder 2">
            <a:extLst>
              <a:ext uri="{FF2B5EF4-FFF2-40B4-BE49-F238E27FC236}">
                <a16:creationId xmlns:a16="http://schemas.microsoft.com/office/drawing/2014/main" id="{158544A1-EC7A-6420-9DFF-28D0C8B478B8}"/>
              </a:ext>
            </a:extLst>
          </p:cNvPr>
          <p:cNvSpPr>
            <a:spLocks noGrp="1"/>
          </p:cNvSpPr>
          <p:nvPr>
            <p:ph idx="1"/>
          </p:nvPr>
        </p:nvSpPr>
        <p:spPr>
          <a:xfrm>
            <a:off x="4602480" y="1798320"/>
            <a:ext cx="6431280" cy="4805680"/>
          </a:xfrm>
        </p:spPr>
        <p:txBody>
          <a:bodyPr>
            <a:normAutofit/>
          </a:bodyPr>
          <a:lstStyle/>
          <a:p>
            <a:r>
              <a:rPr lang="en-US" sz="2000" dirty="0"/>
              <a:t>Originally emerged in 3</a:t>
            </a:r>
            <a:r>
              <a:rPr lang="en-US" sz="2000" baseline="30000" dirty="0"/>
              <a:t>rd</a:t>
            </a:r>
            <a:r>
              <a:rPr lang="en-US" sz="2000" dirty="0"/>
              <a:t> century CE </a:t>
            </a:r>
            <a:r>
              <a:rPr lang="en-US" sz="2000" dirty="0">
                <a:sym typeface="Wingdings" panose="05000000000000000000" pitchFamily="2" charset="2"/>
              </a:rPr>
              <a:t> usually refers to a set of thinkers rather than single system of thought or set of ideas</a:t>
            </a:r>
          </a:p>
          <a:p>
            <a:r>
              <a:rPr lang="en-US" sz="2000" dirty="0"/>
              <a:t>Common idea is that all reality can be derived from single principle of “The One” (monism)</a:t>
            </a:r>
          </a:p>
          <a:p>
            <a:r>
              <a:rPr lang="en-US" sz="2000" dirty="0"/>
              <a:t>We studied Plotinus (204-271 CE), and it’s ancient influence stretched until the 6</a:t>
            </a:r>
            <a:r>
              <a:rPr lang="en-US" sz="2000" baseline="30000" dirty="0"/>
              <a:t>th</a:t>
            </a:r>
            <a:r>
              <a:rPr lang="en-US" sz="2000" dirty="0"/>
              <a:t> century</a:t>
            </a:r>
          </a:p>
          <a:p>
            <a:r>
              <a:rPr lang="en-US" sz="2000" dirty="0"/>
              <a:t>Other important ancient Neoplatonic philosophers: Porphyry and </a:t>
            </a:r>
            <a:r>
              <a:rPr lang="en-US" sz="2000" dirty="0" err="1"/>
              <a:t>Iamblicus</a:t>
            </a:r>
            <a:endParaRPr lang="en-US" sz="2000" dirty="0"/>
          </a:p>
        </p:txBody>
      </p:sp>
      <p:pic>
        <p:nvPicPr>
          <p:cNvPr id="5" name="Picture 4" descr="A statue of a person with a beard&#10;&#10;Description automatically generated with medium confidence">
            <a:extLst>
              <a:ext uri="{FF2B5EF4-FFF2-40B4-BE49-F238E27FC236}">
                <a16:creationId xmlns:a16="http://schemas.microsoft.com/office/drawing/2014/main" id="{F0B54183-66D9-F655-794F-4173CE2AE0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4484" y="1995804"/>
            <a:ext cx="3947795" cy="3947795"/>
          </a:xfrm>
          <a:prstGeom prst="rect">
            <a:avLst/>
          </a:prstGeom>
        </p:spPr>
      </p:pic>
    </p:spTree>
    <p:extLst>
      <p:ext uri="{BB962C8B-B14F-4D97-AF65-F5344CB8AC3E}">
        <p14:creationId xmlns:p14="http://schemas.microsoft.com/office/powerpoint/2010/main" val="17398712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1C4C3-AE79-80BF-6C46-E52E11E5D06F}"/>
              </a:ext>
            </a:extLst>
          </p:cNvPr>
          <p:cNvSpPr>
            <a:spLocks noGrp="1"/>
          </p:cNvSpPr>
          <p:nvPr>
            <p:ph type="title"/>
          </p:nvPr>
        </p:nvSpPr>
        <p:spPr/>
        <p:txBody>
          <a:bodyPr/>
          <a:lstStyle/>
          <a:p>
            <a:r>
              <a:rPr lang="en-US" dirty="0"/>
              <a:t>Renaissance Revival</a:t>
            </a:r>
          </a:p>
        </p:txBody>
      </p:sp>
      <p:sp>
        <p:nvSpPr>
          <p:cNvPr id="3" name="Content Placeholder 2">
            <a:extLst>
              <a:ext uri="{FF2B5EF4-FFF2-40B4-BE49-F238E27FC236}">
                <a16:creationId xmlns:a16="http://schemas.microsoft.com/office/drawing/2014/main" id="{5108E753-1AD6-E693-1D6E-2C2BF4F28099}"/>
              </a:ext>
            </a:extLst>
          </p:cNvPr>
          <p:cNvSpPr>
            <a:spLocks noGrp="1"/>
          </p:cNvSpPr>
          <p:nvPr>
            <p:ph idx="1"/>
          </p:nvPr>
        </p:nvSpPr>
        <p:spPr/>
        <p:txBody>
          <a:bodyPr>
            <a:normAutofit lnSpcReduction="10000"/>
          </a:bodyPr>
          <a:lstStyle/>
          <a:p>
            <a:r>
              <a:rPr lang="en-US" sz="2000" dirty="0"/>
              <a:t>Studies suggest that Neoplatonism survived in the Eastern Christian Church </a:t>
            </a:r>
            <a:r>
              <a:rPr lang="en-US" sz="2000" dirty="0">
                <a:sym typeface="Wingdings" panose="05000000000000000000" pitchFamily="2" charset="2"/>
              </a:rPr>
              <a:t> brought back to the West by avowed pagan and opponent of the church, </a:t>
            </a:r>
            <a:r>
              <a:rPr lang="en-US" sz="2000" dirty="0" err="1">
                <a:sym typeface="Wingdings" panose="05000000000000000000" pitchFamily="2" charset="2"/>
              </a:rPr>
              <a:t>Pletho</a:t>
            </a:r>
            <a:r>
              <a:rPr lang="en-US" sz="2000" dirty="0">
                <a:sym typeface="Wingdings" panose="05000000000000000000" pitchFamily="2" charset="2"/>
              </a:rPr>
              <a:t> (1355-1454).</a:t>
            </a:r>
          </a:p>
          <a:p>
            <a:r>
              <a:rPr lang="en-US" sz="2000" dirty="0"/>
              <a:t>Encouraged a move away from Aristotle to Plato</a:t>
            </a:r>
          </a:p>
          <a:p>
            <a:r>
              <a:rPr lang="en-US" sz="2000" dirty="0"/>
              <a:t>Neoplatonic students are among the most famous philosophers in the Northern Italian Renaissance</a:t>
            </a:r>
          </a:p>
          <a:p>
            <a:r>
              <a:rPr lang="en-US" sz="2000" dirty="0"/>
              <a:t>Rather than being a mere continuation of Plato’s ideas, Neoplatonism was a independent philosophy which evolved in the early Renaissance</a:t>
            </a:r>
          </a:p>
          <a:p>
            <a:r>
              <a:rPr lang="en-US" sz="2000" dirty="0"/>
              <a:t>Fall of Byzantine Empire </a:t>
            </a:r>
            <a:r>
              <a:rPr lang="en-US" sz="2000" dirty="0">
                <a:sym typeface="Wingdings" panose="05000000000000000000" pitchFamily="2" charset="2"/>
              </a:rPr>
              <a:t> scholars who were considered “the librarians of the world” left Constantinople with their books and many traveled to Italy</a:t>
            </a:r>
            <a:endParaRPr lang="en-US" sz="2000" dirty="0"/>
          </a:p>
        </p:txBody>
      </p:sp>
    </p:spTree>
    <p:extLst>
      <p:ext uri="{BB962C8B-B14F-4D97-AF65-F5344CB8AC3E}">
        <p14:creationId xmlns:p14="http://schemas.microsoft.com/office/powerpoint/2010/main" val="348318531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1E708C-8F29-CA49-3B93-20D2CBAC4B9B}"/>
              </a:ext>
            </a:extLst>
          </p:cNvPr>
          <p:cNvSpPr>
            <a:spLocks noGrp="1"/>
          </p:cNvSpPr>
          <p:nvPr>
            <p:ph type="title"/>
          </p:nvPr>
        </p:nvSpPr>
        <p:spPr/>
        <p:txBody>
          <a:bodyPr/>
          <a:lstStyle/>
          <a:p>
            <a:r>
              <a:rPr lang="en-US" dirty="0" err="1"/>
              <a:t>Marsilio</a:t>
            </a:r>
            <a:r>
              <a:rPr lang="en-US" dirty="0"/>
              <a:t> Ficino (1433-1499)</a:t>
            </a:r>
          </a:p>
        </p:txBody>
      </p:sp>
      <p:sp>
        <p:nvSpPr>
          <p:cNvPr id="3" name="Content Placeholder 2">
            <a:extLst>
              <a:ext uri="{FF2B5EF4-FFF2-40B4-BE49-F238E27FC236}">
                <a16:creationId xmlns:a16="http://schemas.microsoft.com/office/drawing/2014/main" id="{F75A7B15-C729-F17F-7FD7-33882BEB18B0}"/>
              </a:ext>
            </a:extLst>
          </p:cNvPr>
          <p:cNvSpPr>
            <a:spLocks noGrp="1"/>
          </p:cNvSpPr>
          <p:nvPr>
            <p:ph idx="1"/>
          </p:nvPr>
        </p:nvSpPr>
        <p:spPr>
          <a:xfrm>
            <a:off x="4318000" y="1828800"/>
            <a:ext cx="6636512" cy="4826000"/>
          </a:xfrm>
        </p:spPr>
        <p:txBody>
          <a:bodyPr>
            <a:normAutofit/>
          </a:bodyPr>
          <a:lstStyle/>
          <a:p>
            <a:r>
              <a:rPr lang="en-US" sz="2000" dirty="0"/>
              <a:t>Important Renaissance scholar and Catholic priest</a:t>
            </a:r>
          </a:p>
          <a:p>
            <a:r>
              <a:rPr lang="en-US" sz="2000" dirty="0"/>
              <a:t>1462: </a:t>
            </a:r>
            <a:r>
              <a:rPr lang="en-US" sz="2000" dirty="0" err="1"/>
              <a:t>Cosimo</a:t>
            </a:r>
            <a:r>
              <a:rPr lang="en-US" sz="2000" dirty="0"/>
              <a:t> I </a:t>
            </a:r>
            <a:r>
              <a:rPr lang="en-US" sz="2000" dirty="0" err="1"/>
              <a:t>de’Medici</a:t>
            </a:r>
            <a:r>
              <a:rPr lang="en-US" sz="2000" dirty="0"/>
              <a:t> provided Ficino with all 36 of Plato’s dialogues for him to translate </a:t>
            </a:r>
            <a:r>
              <a:rPr lang="en-US" sz="2000" dirty="0">
                <a:sym typeface="Wingdings" panose="05000000000000000000" pitchFamily="2" charset="2"/>
              </a:rPr>
              <a:t> 1462-1469 Ficino worked on this translation from Greek to Latin which made Plato accessible to Italian scholars.</a:t>
            </a:r>
          </a:p>
          <a:p>
            <a:r>
              <a:rPr lang="en-US" sz="2000" dirty="0">
                <a:sym typeface="Wingdings" panose="05000000000000000000" pitchFamily="2" charset="2"/>
              </a:rPr>
              <a:t>Then he moved on to translate the works of Plotinus  making them available in the Latin speaking world for the first time</a:t>
            </a:r>
          </a:p>
          <a:p>
            <a:r>
              <a:rPr lang="en-US" sz="2000" dirty="0">
                <a:sym typeface="Wingdings" panose="05000000000000000000" pitchFamily="2" charset="2"/>
              </a:rPr>
              <a:t>On Platonic Love: Ficino coins this term in a letter to </a:t>
            </a:r>
            <a:r>
              <a:rPr lang="en-US" sz="2000" dirty="0" err="1">
                <a:sym typeface="Wingdings" panose="05000000000000000000" pitchFamily="2" charset="2"/>
              </a:rPr>
              <a:t>Alamanno</a:t>
            </a:r>
            <a:r>
              <a:rPr lang="en-US" sz="2000" dirty="0">
                <a:sym typeface="Wingdings" panose="05000000000000000000" pitchFamily="2" charset="2"/>
              </a:rPr>
              <a:t> </a:t>
            </a:r>
            <a:r>
              <a:rPr lang="en-US" sz="2000" dirty="0" err="1">
                <a:sym typeface="Wingdings" panose="05000000000000000000" pitchFamily="2" charset="2"/>
              </a:rPr>
              <a:t>Donati</a:t>
            </a:r>
            <a:r>
              <a:rPr lang="en-US" sz="2000" dirty="0">
                <a:sym typeface="Wingdings" panose="05000000000000000000" pitchFamily="2" charset="2"/>
              </a:rPr>
              <a:t> 1476</a:t>
            </a:r>
          </a:p>
          <a:p>
            <a:pPr lvl="1"/>
            <a:r>
              <a:rPr lang="en-US" sz="1800" dirty="0">
                <a:sym typeface="Wingdings" panose="05000000000000000000" pitchFamily="2" charset="2"/>
              </a:rPr>
              <a:t>Publishes a series of Platonic love letters to friend and scholar Giovanni Cavalcanti  letters explored idea of Platonic love.</a:t>
            </a:r>
          </a:p>
        </p:txBody>
      </p:sp>
      <p:pic>
        <p:nvPicPr>
          <p:cNvPr id="5" name="Picture 4" descr="A close-up of a person&#10;&#10;Description automatically generated">
            <a:extLst>
              <a:ext uri="{FF2B5EF4-FFF2-40B4-BE49-F238E27FC236}">
                <a16:creationId xmlns:a16="http://schemas.microsoft.com/office/drawing/2014/main" id="{C8220548-736A-FA98-586B-28EAA0A4AB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2564" y="1914524"/>
            <a:ext cx="3805555" cy="3805555"/>
          </a:xfrm>
          <a:prstGeom prst="rect">
            <a:avLst/>
          </a:prstGeom>
        </p:spPr>
      </p:pic>
    </p:spTree>
    <p:extLst>
      <p:ext uri="{BB962C8B-B14F-4D97-AF65-F5344CB8AC3E}">
        <p14:creationId xmlns:p14="http://schemas.microsoft.com/office/powerpoint/2010/main" val="25959747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29F285-34DA-BF20-2CA2-A7EB2B537D82}"/>
              </a:ext>
            </a:extLst>
          </p:cNvPr>
          <p:cNvSpPr>
            <a:spLocks noGrp="1"/>
          </p:cNvSpPr>
          <p:nvPr>
            <p:ph type="title"/>
          </p:nvPr>
        </p:nvSpPr>
        <p:spPr/>
        <p:txBody>
          <a:bodyPr/>
          <a:lstStyle/>
          <a:p>
            <a:r>
              <a:rPr lang="en-US" dirty="0"/>
              <a:t>Giovanni Pico </a:t>
            </a:r>
            <a:r>
              <a:rPr lang="en-US" dirty="0" err="1"/>
              <a:t>della</a:t>
            </a:r>
            <a:r>
              <a:rPr lang="en-US" dirty="0"/>
              <a:t> </a:t>
            </a:r>
            <a:r>
              <a:rPr lang="en-US" dirty="0" err="1"/>
              <a:t>Mirandola</a:t>
            </a:r>
            <a:br>
              <a:rPr lang="en-US" dirty="0"/>
            </a:br>
            <a:r>
              <a:rPr lang="en-US" dirty="0"/>
              <a:t>(1463-1494)</a:t>
            </a:r>
          </a:p>
        </p:txBody>
      </p:sp>
      <p:sp>
        <p:nvSpPr>
          <p:cNvPr id="3" name="Content Placeholder 2">
            <a:extLst>
              <a:ext uri="{FF2B5EF4-FFF2-40B4-BE49-F238E27FC236}">
                <a16:creationId xmlns:a16="http://schemas.microsoft.com/office/drawing/2014/main" id="{E12947A0-01CA-F5C5-ADD8-EC52A3CE9AE1}"/>
              </a:ext>
            </a:extLst>
          </p:cNvPr>
          <p:cNvSpPr>
            <a:spLocks noGrp="1"/>
          </p:cNvSpPr>
          <p:nvPr>
            <p:ph idx="1"/>
          </p:nvPr>
        </p:nvSpPr>
        <p:spPr/>
        <p:txBody>
          <a:bodyPr>
            <a:normAutofit/>
          </a:bodyPr>
          <a:lstStyle/>
          <a:p>
            <a:r>
              <a:rPr lang="en-US" dirty="0"/>
              <a:t>Student of Ficino </a:t>
            </a:r>
            <a:r>
              <a:rPr lang="en-US" dirty="0">
                <a:sym typeface="Wingdings" panose="05000000000000000000" pitchFamily="2" charset="2"/>
              </a:rPr>
              <a:t> also based his ideas on Plato, still had deep respect for Aristotle</a:t>
            </a:r>
            <a:endParaRPr lang="en-US" dirty="0"/>
          </a:p>
          <a:p>
            <a:r>
              <a:rPr lang="en-US" dirty="0"/>
              <a:t>Although he was a product of the </a:t>
            </a:r>
            <a:r>
              <a:rPr lang="en-US" i="1" dirty="0" err="1"/>
              <a:t>studia</a:t>
            </a:r>
            <a:r>
              <a:rPr lang="en-US" i="1" dirty="0"/>
              <a:t> </a:t>
            </a:r>
            <a:r>
              <a:rPr lang="en-US" i="1" dirty="0" err="1"/>
              <a:t>humanitatis</a:t>
            </a:r>
            <a:r>
              <a:rPr lang="en-US" dirty="0"/>
              <a:t>, Pico was constitutionally an eclectic</a:t>
            </a:r>
          </a:p>
          <a:p>
            <a:pPr lvl="1"/>
            <a:r>
              <a:rPr lang="en-US" dirty="0"/>
              <a:t>he represented a reaction against the exaggerations of pure humanism, defending what he believed to be the best of the medieval and Islamic commentators </a:t>
            </a:r>
          </a:p>
          <a:p>
            <a:r>
              <a:rPr lang="en-US" dirty="0"/>
              <a:t>It was always Pico's aim to reconcile the schools of Plato and Aristotle</a:t>
            </a:r>
          </a:p>
          <a:p>
            <a:pPr lvl="1"/>
            <a:r>
              <a:rPr lang="en-US" dirty="0"/>
              <a:t>believed they used different words to express the same concepts. </a:t>
            </a:r>
          </a:p>
          <a:p>
            <a:r>
              <a:rPr lang="en-US" dirty="0"/>
              <a:t>Pico believed that an educated person should also study Hebrew and Talmudic sources, and the Hermetics</a:t>
            </a:r>
          </a:p>
          <a:p>
            <a:pPr lvl="1"/>
            <a:r>
              <a:rPr lang="en-US" dirty="0"/>
              <a:t>he thought they represented the same concept of God that is seen in the Old Testament, but in different words. </a:t>
            </a:r>
          </a:p>
        </p:txBody>
      </p:sp>
    </p:spTree>
    <p:extLst>
      <p:ext uri="{BB962C8B-B14F-4D97-AF65-F5344CB8AC3E}">
        <p14:creationId xmlns:p14="http://schemas.microsoft.com/office/powerpoint/2010/main" val="14593700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04AAD9-DC4D-C610-FCF3-9F6B2CD154B2}"/>
              </a:ext>
            </a:extLst>
          </p:cNvPr>
          <p:cNvSpPr>
            <a:spLocks noGrp="1"/>
          </p:cNvSpPr>
          <p:nvPr>
            <p:ph type="title"/>
          </p:nvPr>
        </p:nvSpPr>
        <p:spPr/>
        <p:txBody>
          <a:bodyPr/>
          <a:lstStyle/>
          <a:p>
            <a:r>
              <a:rPr lang="en-US" i="1" dirty="0"/>
              <a:t>Oration on the Dignity of Man </a:t>
            </a:r>
            <a:r>
              <a:rPr lang="en-US" dirty="0"/>
              <a:t>1486</a:t>
            </a:r>
            <a:endParaRPr lang="en-US" i="1" dirty="0"/>
          </a:p>
        </p:txBody>
      </p:sp>
      <p:sp>
        <p:nvSpPr>
          <p:cNvPr id="3" name="Content Placeholder 2">
            <a:extLst>
              <a:ext uri="{FF2B5EF4-FFF2-40B4-BE49-F238E27FC236}">
                <a16:creationId xmlns:a16="http://schemas.microsoft.com/office/drawing/2014/main" id="{2CE45D76-66F4-DEFF-A6E8-F827C6908A50}"/>
              </a:ext>
            </a:extLst>
          </p:cNvPr>
          <p:cNvSpPr>
            <a:spLocks noGrp="1"/>
          </p:cNvSpPr>
          <p:nvPr>
            <p:ph idx="1"/>
          </p:nvPr>
        </p:nvSpPr>
        <p:spPr>
          <a:xfrm>
            <a:off x="1261872" y="1828800"/>
            <a:ext cx="5392928" cy="4351337"/>
          </a:xfrm>
        </p:spPr>
        <p:txBody>
          <a:bodyPr>
            <a:normAutofit/>
          </a:bodyPr>
          <a:lstStyle/>
          <a:p>
            <a:r>
              <a:rPr lang="en-US" sz="2000" dirty="0"/>
              <a:t>Called “The Manifesto of the Renaissance” </a:t>
            </a:r>
          </a:p>
          <a:p>
            <a:endParaRPr lang="en-US" sz="2000" dirty="0"/>
          </a:p>
          <a:p>
            <a:pPr marL="0" indent="0">
              <a:buNone/>
            </a:pPr>
            <a:r>
              <a:rPr lang="en-US" sz="2000" dirty="0"/>
              <a:t>“We have given to thee, Adam, no fixed seat, no form of thy own, no gift peculiarly thine, that thou mayest feel as thine own, have as thine own, possess as thine own, the seat, the form, the gifts which thou thyself shalt desire. A limited nature in other creatures is confined within the laws written down by Us.”</a:t>
            </a:r>
          </a:p>
        </p:txBody>
      </p:sp>
      <p:pic>
        <p:nvPicPr>
          <p:cNvPr id="5" name="Picture 4" descr="A close-up of a person&#10;&#10;Description automatically generated">
            <a:extLst>
              <a:ext uri="{FF2B5EF4-FFF2-40B4-BE49-F238E27FC236}">
                <a16:creationId xmlns:a16="http://schemas.microsoft.com/office/drawing/2014/main" id="{1AA2B62F-595E-B479-A63B-CCF9465546A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857364" y="1995804"/>
            <a:ext cx="4623435" cy="4623435"/>
          </a:xfrm>
          <a:prstGeom prst="rect">
            <a:avLst/>
          </a:prstGeom>
        </p:spPr>
      </p:pic>
    </p:spTree>
    <p:extLst>
      <p:ext uri="{BB962C8B-B14F-4D97-AF65-F5344CB8AC3E}">
        <p14:creationId xmlns:p14="http://schemas.microsoft.com/office/powerpoint/2010/main" val="38007272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491C0E-7F16-EADE-79F3-D6BB302C8BBD}"/>
              </a:ext>
            </a:extLst>
          </p:cNvPr>
          <p:cNvSpPr>
            <a:spLocks noGrp="1"/>
          </p:cNvSpPr>
          <p:nvPr>
            <p:ph type="title"/>
          </p:nvPr>
        </p:nvSpPr>
        <p:spPr/>
        <p:txBody>
          <a:bodyPr/>
          <a:lstStyle/>
          <a:p>
            <a:r>
              <a:rPr lang="en-US" dirty="0"/>
              <a:t>The potential of the Human</a:t>
            </a:r>
          </a:p>
        </p:txBody>
      </p:sp>
      <p:sp>
        <p:nvSpPr>
          <p:cNvPr id="3" name="Content Placeholder 2">
            <a:extLst>
              <a:ext uri="{FF2B5EF4-FFF2-40B4-BE49-F238E27FC236}">
                <a16:creationId xmlns:a16="http://schemas.microsoft.com/office/drawing/2014/main" id="{8A4BE85D-E1A9-2E88-4FD7-7089EB5B2DA9}"/>
              </a:ext>
            </a:extLst>
          </p:cNvPr>
          <p:cNvSpPr>
            <a:spLocks noGrp="1"/>
          </p:cNvSpPr>
          <p:nvPr>
            <p:ph idx="1"/>
          </p:nvPr>
        </p:nvSpPr>
        <p:spPr>
          <a:xfrm>
            <a:off x="294640" y="1828800"/>
            <a:ext cx="5720080" cy="4826000"/>
          </a:xfrm>
        </p:spPr>
        <p:txBody>
          <a:bodyPr>
            <a:normAutofit/>
          </a:bodyPr>
          <a:lstStyle/>
          <a:p>
            <a:r>
              <a:rPr lang="en-US" sz="2000" i="1" dirty="0"/>
              <a:t>Oration</a:t>
            </a:r>
            <a:r>
              <a:rPr lang="en-US" sz="2000" dirty="0"/>
              <a:t>: remaps the human landscape to center all attention on human capacity and human perspective </a:t>
            </a:r>
          </a:p>
          <a:p>
            <a:r>
              <a:rPr lang="en-US" sz="2000" dirty="0"/>
              <a:t>Arriving in a place near Florence, he taught the amazing capacity of human achievement</a:t>
            </a:r>
          </a:p>
          <a:p>
            <a:r>
              <a:rPr lang="en-US" sz="2000" dirty="0"/>
              <a:t>Wanted the </a:t>
            </a:r>
            <a:r>
              <a:rPr lang="en-US" sz="2000" i="1" dirty="0"/>
              <a:t>Oration</a:t>
            </a:r>
            <a:r>
              <a:rPr lang="en-US" sz="2000" dirty="0"/>
              <a:t> to be the introduction to a massive compendium of all the intellectual achievements of humanity </a:t>
            </a:r>
            <a:r>
              <a:rPr lang="en-US" sz="2000" dirty="0">
                <a:sym typeface="Wingdings" panose="05000000000000000000" pitchFamily="2" charset="2"/>
              </a:rPr>
              <a:t> not able to start project because of early death</a:t>
            </a:r>
            <a:endParaRPr lang="en-US" sz="2000" dirty="0"/>
          </a:p>
        </p:txBody>
      </p:sp>
      <p:pic>
        <p:nvPicPr>
          <p:cNvPr id="7" name="Picture 6" descr="A profile of a person wearing a red hat&#10;&#10;Description automatically generated with medium confidence">
            <a:extLst>
              <a:ext uri="{FF2B5EF4-FFF2-40B4-BE49-F238E27FC236}">
                <a16:creationId xmlns:a16="http://schemas.microsoft.com/office/drawing/2014/main" id="{F6D3A532-5DAC-9706-B4A5-73C4F01600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91909" y="2034857"/>
            <a:ext cx="5577535" cy="3898583"/>
          </a:xfrm>
          <a:prstGeom prst="rect">
            <a:avLst/>
          </a:prstGeom>
        </p:spPr>
      </p:pic>
    </p:spTree>
    <p:extLst>
      <p:ext uri="{BB962C8B-B14F-4D97-AF65-F5344CB8AC3E}">
        <p14:creationId xmlns:p14="http://schemas.microsoft.com/office/powerpoint/2010/main" val="32173626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E516BC-D105-FA74-D60B-E23ACBBDE0B7}"/>
              </a:ext>
            </a:extLst>
          </p:cNvPr>
          <p:cNvSpPr>
            <a:spLocks noGrp="1"/>
          </p:cNvSpPr>
          <p:nvPr>
            <p:ph type="title"/>
          </p:nvPr>
        </p:nvSpPr>
        <p:spPr/>
        <p:txBody>
          <a:bodyPr/>
          <a:lstStyle/>
          <a:p>
            <a:r>
              <a:rPr lang="en-US" dirty="0"/>
              <a:t>Dignity of the </a:t>
            </a:r>
            <a:r>
              <a:rPr lang="en-US" i="1" dirty="0"/>
              <a:t>Studia </a:t>
            </a:r>
            <a:r>
              <a:rPr lang="en-US" i="1" dirty="0" err="1"/>
              <a:t>Humanitatis</a:t>
            </a:r>
            <a:endParaRPr lang="en-US" dirty="0"/>
          </a:p>
        </p:txBody>
      </p:sp>
      <p:sp>
        <p:nvSpPr>
          <p:cNvPr id="3" name="Content Placeholder 2">
            <a:extLst>
              <a:ext uri="{FF2B5EF4-FFF2-40B4-BE49-F238E27FC236}">
                <a16:creationId xmlns:a16="http://schemas.microsoft.com/office/drawing/2014/main" id="{3F9A001F-E7F9-362B-4078-7E29D6607AAA}"/>
              </a:ext>
            </a:extLst>
          </p:cNvPr>
          <p:cNvSpPr>
            <a:spLocks noGrp="1"/>
          </p:cNvSpPr>
          <p:nvPr>
            <p:ph idx="1"/>
          </p:nvPr>
        </p:nvSpPr>
        <p:spPr/>
        <p:txBody>
          <a:bodyPr>
            <a:normAutofit/>
          </a:bodyPr>
          <a:lstStyle/>
          <a:p>
            <a:r>
              <a:rPr lang="en-US" dirty="0"/>
              <a:t>Pico </a:t>
            </a:r>
            <a:r>
              <a:rPr lang="en-US" dirty="0" err="1"/>
              <a:t>della</a:t>
            </a:r>
            <a:r>
              <a:rPr lang="en-US" dirty="0"/>
              <a:t> </a:t>
            </a:r>
            <a:r>
              <a:rPr lang="en-US" dirty="0" err="1"/>
              <a:t>Mirandola</a:t>
            </a:r>
            <a:r>
              <a:rPr lang="en-US" dirty="0"/>
              <a:t> intended to speak in front of an invited audience of scholars and clerics of the dignity of the liberal arts and about the glory of angels. </a:t>
            </a:r>
          </a:p>
          <a:p>
            <a:r>
              <a:rPr lang="en-US" dirty="0"/>
              <a:t>Of these angels he spoke of three divisions in particular: the Seraphim, Cherubim, and Thrones </a:t>
            </a:r>
            <a:r>
              <a:rPr lang="en-US" dirty="0">
                <a:sym typeface="Wingdings" panose="05000000000000000000" pitchFamily="2" charset="2"/>
              </a:rPr>
              <a:t> </a:t>
            </a:r>
            <a:r>
              <a:rPr lang="en-US" dirty="0"/>
              <a:t>the highest three choirs in the angel hierarchy, each one embodying a different virtue. </a:t>
            </a:r>
          </a:p>
          <a:p>
            <a:pPr lvl="1"/>
            <a:r>
              <a:rPr lang="en-US" dirty="0"/>
              <a:t>The Seraphim: charity </a:t>
            </a:r>
            <a:r>
              <a:rPr lang="en-US" dirty="0">
                <a:sym typeface="Wingdings" panose="05000000000000000000" pitchFamily="2" charset="2"/>
              </a:rPr>
              <a:t> </a:t>
            </a:r>
            <a:r>
              <a:rPr lang="en-US" dirty="0"/>
              <a:t>one must "burn with love for the Creator".  (Highest)</a:t>
            </a:r>
          </a:p>
          <a:p>
            <a:pPr lvl="1"/>
            <a:r>
              <a:rPr lang="en-US" dirty="0"/>
              <a:t>The Cherubim: intelligence </a:t>
            </a:r>
            <a:r>
              <a:rPr lang="en-US" dirty="0">
                <a:sym typeface="Wingdings" panose="05000000000000000000" pitchFamily="2" charset="2"/>
              </a:rPr>
              <a:t> </a:t>
            </a:r>
            <a:r>
              <a:rPr lang="en-US" dirty="0"/>
              <a:t>contemplation and meditation. </a:t>
            </a:r>
          </a:p>
          <a:p>
            <a:pPr lvl="1"/>
            <a:r>
              <a:rPr lang="en-US" dirty="0"/>
              <a:t>Thrones: justice </a:t>
            </a:r>
            <a:r>
              <a:rPr lang="en-US" dirty="0">
                <a:sym typeface="Wingdings" panose="05000000000000000000" pitchFamily="2" charset="2"/>
              </a:rPr>
              <a:t> </a:t>
            </a:r>
            <a:r>
              <a:rPr lang="en-US" dirty="0"/>
              <a:t>being just in ruling over "inferior things". </a:t>
            </a:r>
          </a:p>
          <a:p>
            <a:r>
              <a:rPr lang="en-US" dirty="0"/>
              <a:t>Hierarchy of angels makes sense to Pico: the philosopher "is a creature of Heaven and not of earth" because they are capable of obtaining any one of the statuses</a:t>
            </a:r>
          </a:p>
          <a:p>
            <a:r>
              <a:rPr lang="en-US" dirty="0"/>
              <a:t>Philosopher able to do this through </a:t>
            </a:r>
            <a:r>
              <a:rPr lang="en-US" i="1" dirty="0" err="1"/>
              <a:t>studia</a:t>
            </a:r>
            <a:r>
              <a:rPr lang="en-US" i="1" dirty="0"/>
              <a:t> </a:t>
            </a:r>
            <a:r>
              <a:rPr lang="en-US" i="1" dirty="0" err="1"/>
              <a:t>humanitatis</a:t>
            </a:r>
            <a:endParaRPr lang="en-US" dirty="0"/>
          </a:p>
        </p:txBody>
      </p:sp>
    </p:spTree>
    <p:extLst>
      <p:ext uri="{BB962C8B-B14F-4D97-AF65-F5344CB8AC3E}">
        <p14:creationId xmlns:p14="http://schemas.microsoft.com/office/powerpoint/2010/main" val="6763142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5476FE-94EF-8D9A-D682-E405CD4CD747}"/>
              </a:ext>
            </a:extLst>
          </p:cNvPr>
          <p:cNvSpPr>
            <a:spLocks noGrp="1"/>
          </p:cNvSpPr>
          <p:nvPr>
            <p:ph type="title"/>
          </p:nvPr>
        </p:nvSpPr>
        <p:spPr/>
        <p:txBody>
          <a:bodyPr/>
          <a:lstStyle/>
          <a:p>
            <a:r>
              <a:rPr lang="en-US" dirty="0"/>
              <a:t>The quest for knowledge</a:t>
            </a:r>
          </a:p>
        </p:txBody>
      </p:sp>
      <p:sp>
        <p:nvSpPr>
          <p:cNvPr id="3" name="Content Placeholder 2">
            <a:extLst>
              <a:ext uri="{FF2B5EF4-FFF2-40B4-BE49-F238E27FC236}">
                <a16:creationId xmlns:a16="http://schemas.microsoft.com/office/drawing/2014/main" id="{2E029C2B-C855-A55B-255F-1824ADBCDBAA}"/>
              </a:ext>
            </a:extLst>
          </p:cNvPr>
          <p:cNvSpPr>
            <a:spLocks noGrp="1"/>
          </p:cNvSpPr>
          <p:nvPr>
            <p:ph idx="1"/>
          </p:nvPr>
        </p:nvSpPr>
        <p:spPr/>
        <p:txBody>
          <a:bodyPr/>
          <a:lstStyle/>
          <a:p>
            <a:r>
              <a:rPr lang="en-US" dirty="0"/>
              <a:t>Justified the importance of the human quest for knowledge within a Neoplatonic framework. </a:t>
            </a:r>
          </a:p>
          <a:p>
            <a:r>
              <a:rPr lang="en-US" dirty="0"/>
              <a:t>After God had created all creatures, He conceived of the desire for another sentient being who would appreciate all His works, </a:t>
            </a:r>
          </a:p>
          <a:p>
            <a:pPr lvl="1"/>
            <a:r>
              <a:rPr lang="en-US" dirty="0"/>
              <a:t>Oh no! There was no longer any room in the chain of being; all the possible slots from angels to worms had been filled. </a:t>
            </a:r>
          </a:p>
          <a:p>
            <a:pPr lvl="1"/>
            <a:r>
              <a:rPr lang="en-US" dirty="0"/>
              <a:t>So, God created man such that he had no specific slot in the chain </a:t>
            </a:r>
            <a:r>
              <a:rPr lang="en-US" dirty="0">
                <a:sym typeface="Wingdings" panose="05000000000000000000" pitchFamily="2" charset="2"/>
              </a:rPr>
              <a:t> </a:t>
            </a:r>
            <a:r>
              <a:rPr lang="en-US" dirty="0"/>
              <a:t>men were capable of learning from and imitating any existing creature. </a:t>
            </a:r>
          </a:p>
          <a:p>
            <a:pPr lvl="1"/>
            <a:r>
              <a:rPr lang="en-US" dirty="0"/>
              <a:t>When man philosophizes, he ascends the chain of being towards the angels, and communion with God. </a:t>
            </a:r>
          </a:p>
          <a:p>
            <a:pPr lvl="1"/>
            <a:r>
              <a:rPr lang="en-US" dirty="0"/>
              <a:t>When he fails to exercise his intellect, he vegetates. </a:t>
            </a:r>
          </a:p>
          <a:p>
            <a:r>
              <a:rPr lang="en-US" dirty="0"/>
              <a:t>Philosophers are best </a:t>
            </a:r>
            <a:r>
              <a:rPr lang="en-US" dirty="0">
                <a:sym typeface="Wingdings" panose="05000000000000000000" pitchFamily="2" charset="2"/>
              </a:rPr>
              <a:t></a:t>
            </a:r>
            <a:endParaRPr lang="en-US" dirty="0"/>
          </a:p>
        </p:txBody>
      </p:sp>
    </p:spTree>
    <p:extLst>
      <p:ext uri="{BB962C8B-B14F-4D97-AF65-F5344CB8AC3E}">
        <p14:creationId xmlns:p14="http://schemas.microsoft.com/office/powerpoint/2010/main" val="1383480760"/>
      </p:ext>
    </p:extLst>
  </p:cSld>
  <p:clrMapOvr>
    <a:masterClrMapping/>
  </p:clrMapOvr>
</p:sld>
</file>

<file path=ppt/theme/theme1.xml><?xml version="1.0" encoding="utf-8"?>
<a:theme xmlns:a="http://schemas.openxmlformats.org/drawingml/2006/main" name="View">
  <a:themeElements>
    <a:clrScheme name="View">
      <a:dk1>
        <a:srgbClr val="000000"/>
      </a:dk1>
      <a:lt1>
        <a:srgbClr val="FFFFFF"/>
      </a:lt1>
      <a:dk2>
        <a:srgbClr val="46464A"/>
      </a:dk2>
      <a:lt2>
        <a:srgbClr val="D6D3CC"/>
      </a:lt2>
      <a:accent1>
        <a:srgbClr val="6F6F74"/>
      </a:accent1>
      <a:accent2>
        <a:srgbClr val="92A9B9"/>
      </a:accent2>
      <a:accent3>
        <a:srgbClr val="A7B789"/>
      </a:accent3>
      <a:accent4>
        <a:srgbClr val="B9A489"/>
      </a:accent4>
      <a:accent5>
        <a:srgbClr val="8D6374"/>
      </a:accent5>
      <a:accent6>
        <a:srgbClr val="9B7362"/>
      </a:accent6>
      <a:hlink>
        <a:srgbClr val="67AABF"/>
      </a:hlink>
      <a:folHlink>
        <a:srgbClr val="ABAFA5"/>
      </a:folHlink>
    </a:clrScheme>
    <a:fontScheme name="View">
      <a:maj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Schoolbook" panose="020406040505050203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iew">
      <a:fillStyleLst>
        <a:solidFill>
          <a:schemeClr val="phClr"/>
        </a:solidFill>
        <a:solidFill>
          <a:schemeClr val="phClr">
            <a:tint val="60000"/>
            <a:satMod val="120000"/>
          </a:schemeClr>
        </a:solidFill>
        <a:solidFill>
          <a:schemeClr val="phClr">
            <a:shade val="75000"/>
            <a:satMod val="160000"/>
          </a:schemeClr>
        </a:solidFill>
      </a:fillStyleLst>
      <a:lnStyleLst>
        <a:ln w="9525" cap="flat" cmpd="sng" algn="ctr">
          <a:solidFill>
            <a:schemeClr val="phClr"/>
          </a:solidFill>
          <a:prstDash val="solid"/>
        </a:ln>
        <a:ln w="13970" cap="flat" cmpd="sng" algn="ctr">
          <a:solidFill>
            <a:schemeClr val="phClr"/>
          </a:solidFill>
          <a:prstDash val="solid"/>
        </a:ln>
        <a:ln w="17145" cap="flat" cmpd="sng" algn="ctr">
          <a:solidFill>
            <a:schemeClr val="phClr">
              <a:shade val="95000"/>
              <a:alpha val="95000"/>
              <a:satMod val="150000"/>
            </a:schemeClr>
          </a:solidFill>
          <a:prstDash val="solid"/>
        </a:ln>
      </a:lnStyleLst>
      <a:effectStyleLst>
        <a:effectStyle>
          <a:effectLst/>
        </a:effectStyle>
        <a:effectStyle>
          <a:effectLst>
            <a:outerShdw blurRad="50800" dist="15240" dir="5400000" algn="tl" rotWithShape="0">
              <a:srgbClr val="000000">
                <a:alpha val="75000"/>
              </a:srgbClr>
            </a:outerShdw>
          </a:effectLst>
          <a:scene3d>
            <a:camera prst="orthographicFront">
              <a:rot lat="0" lon="0" rev="0"/>
            </a:camera>
            <a:lightRig rig="brightRoom" dir="tl"/>
          </a:scene3d>
          <a:sp3d contourW="9525" prstMaterial="flat">
            <a:bevelT w="0" h="0" prst="coolSlant"/>
            <a:contourClr>
              <a:schemeClr val="phClr">
                <a:shade val="35000"/>
                <a:satMod val="130000"/>
              </a:schemeClr>
            </a:contourClr>
          </a:sp3d>
        </a:effectStyle>
        <a:effectStyle>
          <a:effectLst>
            <a:outerShdw blurRad="76200" dist="25400" dir="5400000" algn="tl" rotWithShape="0">
              <a:srgbClr val="000000">
                <a:alpha val="55000"/>
              </a:srgbClr>
            </a:outerShdw>
          </a:effectLst>
          <a:scene3d>
            <a:camera prst="orthographicFront">
              <a:rot lat="0" lon="0" rev="0"/>
            </a:camera>
            <a:lightRig rig="brightRoom" dir="tl"/>
          </a:scene3d>
          <a:sp3d contourW="19050" prstMaterial="flat">
            <a:bevelT w="0" h="0" prst="coolSlant"/>
            <a:contourClr>
              <a:schemeClr val="phClr">
                <a:shade val="25000"/>
                <a:satMod val="140000"/>
              </a:schemeClr>
            </a:contourClr>
          </a:sp3d>
        </a:effectStyle>
      </a:effectStyleLst>
      <a:bgFillStyleLst>
        <a:solidFill>
          <a:schemeClr val="phClr"/>
        </a:solidFill>
        <a:solidFill>
          <a:schemeClr val="phClr">
            <a:tint val="95000"/>
            <a:satMod val="170000"/>
          </a:schemeClr>
        </a:solidFill>
        <a:gradFill rotWithShape="1">
          <a:gsLst>
            <a:gs pos="0">
              <a:schemeClr val="phClr">
                <a:tint val="94000"/>
                <a:shade val="98000"/>
                <a:satMod val="130000"/>
                <a:lumMod val="102000"/>
              </a:schemeClr>
            </a:gs>
            <a:gs pos="100000">
              <a:schemeClr val="phClr">
                <a:tint val="98000"/>
                <a:shade val="78000"/>
                <a:satMod val="140000"/>
              </a:schemeClr>
            </a:gs>
          </a:gsLst>
          <a:path path="circle">
            <a:fillToRect l="100000" t="100000" r="100000" b="100000"/>
          </a:path>
        </a:gradFill>
      </a:bgFillStyleLst>
    </a:fmtScheme>
  </a:themeElements>
  <a:objectDefaults/>
  <a:extraClrSchemeLst/>
  <a:extLst>
    <a:ext uri="{05A4C25C-085E-4340-85A3-A5531E510DB2}">
      <thm15:themeFamily xmlns:thm15="http://schemas.microsoft.com/office/thememl/2012/main" name="View" id="{BA0EB5A6-F2D4-4F82-977B-64ADEE4A2A69}" vid="{3969A8A2-35DB-4E3B-8885-16FD20568674}"/>
    </a:ext>
  </a:extLst>
</a:theme>
</file>

<file path=docProps/app.xml><?xml version="1.0" encoding="utf-8"?>
<Properties xmlns="http://schemas.openxmlformats.org/officeDocument/2006/extended-properties" xmlns:vt="http://schemas.openxmlformats.org/officeDocument/2006/docPropsVTypes">
  <Template>View</Template>
  <TotalTime>98</TotalTime>
  <Words>1158</Words>
  <Application>Microsoft Office PowerPoint</Application>
  <PresentationFormat>Widescreen</PresentationFormat>
  <Paragraphs>67</Paragraphs>
  <Slides>11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Century Schoolbook</vt:lpstr>
      <vt:lpstr>Wingdings 2</vt:lpstr>
      <vt:lpstr>View</vt:lpstr>
      <vt:lpstr>Humanism and Neoplatonism</vt:lpstr>
      <vt:lpstr>Neoplatonism in the Ancient World</vt:lpstr>
      <vt:lpstr>Renaissance Revival</vt:lpstr>
      <vt:lpstr>Marsilio Ficino (1433-1499)</vt:lpstr>
      <vt:lpstr>Giovanni Pico della Mirandola (1463-1494)</vt:lpstr>
      <vt:lpstr>Oration on the Dignity of Man 1486</vt:lpstr>
      <vt:lpstr>The potential of the Human</vt:lpstr>
      <vt:lpstr>Dignity of the Studia Humanitatis</vt:lpstr>
      <vt:lpstr>The quest for knowledge</vt:lpstr>
      <vt:lpstr>The Great Chain of Being</vt:lpstr>
      <vt:lpstr>Death and Exhumation in 2007</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Humanism and Neoplatonism</dc:title>
  <dc:creator>Stephanie Spoto</dc:creator>
  <cp:lastModifiedBy>Stephanie Spoto</cp:lastModifiedBy>
  <cp:revision>1</cp:revision>
  <dcterms:created xsi:type="dcterms:W3CDTF">2023-05-04T13:37:00Z</dcterms:created>
  <dcterms:modified xsi:type="dcterms:W3CDTF">2023-05-04T15:15:21Z</dcterms:modified>
</cp:coreProperties>
</file>