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21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18585-C73D-4D69-8F1F-906FC9586C42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0CF3E-B947-4A22-9E7E-2A9AF3A7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6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0CF3E-B947-4A22-9E7E-2A9AF3A729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91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0CF3E-B947-4A22-9E7E-2A9AF3A729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82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0CF3E-B947-4A22-9E7E-2A9AF3A729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35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0CF3E-B947-4A22-9E7E-2A9AF3A729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32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0CF3E-B947-4A22-9E7E-2A9AF3A729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37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0CF3E-B947-4A22-9E7E-2A9AF3A729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14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0CF3E-B947-4A22-9E7E-2A9AF3A729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57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0CF3E-B947-4A22-9E7E-2A9AF3A729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02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0CF3E-B947-4A22-9E7E-2A9AF3A729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80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0CF3E-B947-4A22-9E7E-2A9AF3A729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61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0CF3E-B947-4A22-9E7E-2A9AF3A729D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32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0CF3E-B947-4A22-9E7E-2A9AF3A729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52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0CF3E-B947-4A22-9E7E-2A9AF3A729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3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0CF3E-B947-4A22-9E7E-2A9AF3A729D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263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0CF3E-B947-4A22-9E7E-2A9AF3A729D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88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0CF3E-B947-4A22-9E7E-2A9AF3A729D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83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0CF3E-B947-4A22-9E7E-2A9AF3A729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33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0CF3E-B947-4A22-9E7E-2A9AF3A729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59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0CF3E-B947-4A22-9E7E-2A9AF3A729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85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0CF3E-B947-4A22-9E7E-2A9AF3A729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58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0CF3E-B947-4A22-9E7E-2A9AF3A729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36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0CF3E-B947-4A22-9E7E-2A9AF3A729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35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0CF3E-B947-4A22-9E7E-2A9AF3A729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0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20976" y="1771650"/>
            <a:ext cx="4468749" cy="3349625"/>
          </a:xfrm>
          <a:custGeom>
            <a:avLst/>
            <a:gdLst/>
            <a:ahLst/>
            <a:cxnLst/>
            <a:rect l="l" t="t" r="r" b="b"/>
            <a:pathLst>
              <a:path w="4468749" h="3349625">
                <a:moveTo>
                  <a:pt x="1508125" y="134874"/>
                </a:moveTo>
                <a:lnTo>
                  <a:pt x="996950" y="695325"/>
                </a:lnTo>
                <a:lnTo>
                  <a:pt x="104775" y="747649"/>
                </a:lnTo>
                <a:lnTo>
                  <a:pt x="0" y="995299"/>
                </a:lnTo>
                <a:lnTo>
                  <a:pt x="590550" y="1628775"/>
                </a:lnTo>
                <a:lnTo>
                  <a:pt x="969899" y="1431925"/>
                </a:lnTo>
                <a:lnTo>
                  <a:pt x="1574800" y="1722374"/>
                </a:lnTo>
                <a:lnTo>
                  <a:pt x="1771650" y="2125599"/>
                </a:lnTo>
                <a:lnTo>
                  <a:pt x="1719199" y="2301875"/>
                </a:lnTo>
                <a:lnTo>
                  <a:pt x="1784350" y="2633599"/>
                </a:lnTo>
                <a:lnTo>
                  <a:pt x="1823974" y="3173349"/>
                </a:lnTo>
                <a:lnTo>
                  <a:pt x="2322449" y="3349625"/>
                </a:lnTo>
                <a:lnTo>
                  <a:pt x="2676525" y="3214624"/>
                </a:lnTo>
                <a:lnTo>
                  <a:pt x="2544699" y="2820924"/>
                </a:lnTo>
                <a:lnTo>
                  <a:pt x="3160649" y="2468499"/>
                </a:lnTo>
                <a:lnTo>
                  <a:pt x="3621024" y="2447925"/>
                </a:lnTo>
                <a:lnTo>
                  <a:pt x="3883025" y="2157349"/>
                </a:lnTo>
                <a:lnTo>
                  <a:pt x="3748024" y="1589024"/>
                </a:lnTo>
                <a:lnTo>
                  <a:pt x="4137025" y="1417574"/>
                </a:lnTo>
                <a:lnTo>
                  <a:pt x="4468749" y="720725"/>
                </a:lnTo>
                <a:lnTo>
                  <a:pt x="3997325" y="0"/>
                </a:lnTo>
              </a:path>
            </a:pathLst>
          </a:custGeom>
          <a:ln w="15240">
            <a:solidFill>
              <a:srgbClr val="5260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66800" y="1771650"/>
            <a:ext cx="6296025" cy="3756025"/>
          </a:xfrm>
          <a:custGeom>
            <a:avLst/>
            <a:gdLst/>
            <a:ahLst/>
            <a:cxnLst/>
            <a:rect l="l" t="t" r="r" b="b"/>
            <a:pathLst>
              <a:path w="6296025" h="3756025">
                <a:moveTo>
                  <a:pt x="2258949" y="103124"/>
                </a:moveTo>
                <a:lnTo>
                  <a:pt x="1822450" y="415925"/>
                </a:lnTo>
                <a:lnTo>
                  <a:pt x="1482725" y="342900"/>
                </a:lnTo>
                <a:lnTo>
                  <a:pt x="839724" y="498475"/>
                </a:lnTo>
                <a:lnTo>
                  <a:pt x="276225" y="519049"/>
                </a:lnTo>
                <a:lnTo>
                  <a:pt x="0" y="996950"/>
                </a:lnTo>
                <a:lnTo>
                  <a:pt x="144462" y="1152525"/>
                </a:lnTo>
                <a:lnTo>
                  <a:pt x="366649" y="1038225"/>
                </a:lnTo>
                <a:lnTo>
                  <a:pt x="682625" y="1090549"/>
                </a:lnTo>
                <a:lnTo>
                  <a:pt x="800100" y="1349375"/>
                </a:lnTo>
                <a:lnTo>
                  <a:pt x="550799" y="1619250"/>
                </a:lnTo>
                <a:lnTo>
                  <a:pt x="839724" y="1816100"/>
                </a:lnTo>
                <a:lnTo>
                  <a:pt x="1154049" y="1754124"/>
                </a:lnTo>
                <a:lnTo>
                  <a:pt x="1430274" y="1930400"/>
                </a:lnTo>
                <a:lnTo>
                  <a:pt x="1993900" y="1950974"/>
                </a:lnTo>
                <a:lnTo>
                  <a:pt x="2557399" y="2262124"/>
                </a:lnTo>
                <a:lnTo>
                  <a:pt x="2689225" y="2655824"/>
                </a:lnTo>
                <a:lnTo>
                  <a:pt x="2570099" y="3362325"/>
                </a:lnTo>
                <a:lnTo>
                  <a:pt x="2689225" y="3600450"/>
                </a:lnTo>
                <a:lnTo>
                  <a:pt x="3384550" y="3559175"/>
                </a:lnTo>
                <a:lnTo>
                  <a:pt x="3633724" y="3756025"/>
                </a:lnTo>
                <a:lnTo>
                  <a:pt x="4117975" y="3248025"/>
                </a:lnTo>
                <a:lnTo>
                  <a:pt x="4027424" y="2884424"/>
                </a:lnTo>
                <a:lnTo>
                  <a:pt x="4473575" y="2655824"/>
                </a:lnTo>
                <a:lnTo>
                  <a:pt x="4787900" y="2728849"/>
                </a:lnTo>
                <a:lnTo>
                  <a:pt x="5207000" y="2563749"/>
                </a:lnTo>
                <a:lnTo>
                  <a:pt x="5405374" y="1863725"/>
                </a:lnTo>
                <a:lnTo>
                  <a:pt x="5783199" y="1463675"/>
                </a:lnTo>
                <a:lnTo>
                  <a:pt x="6296025" y="1422400"/>
                </a:lnTo>
                <a:lnTo>
                  <a:pt x="6203950" y="1163574"/>
                </a:lnTo>
                <a:lnTo>
                  <a:pt x="5824474" y="893699"/>
                </a:lnTo>
                <a:lnTo>
                  <a:pt x="6059424" y="333375"/>
                </a:lnTo>
                <a:lnTo>
                  <a:pt x="5699125" y="0"/>
                </a:lnTo>
              </a:path>
            </a:pathLst>
          </a:custGeom>
          <a:ln w="16510">
            <a:solidFill>
              <a:srgbClr val="5260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1750" y="1697101"/>
            <a:ext cx="9099550" cy="4932299"/>
          </a:xfrm>
          <a:custGeom>
            <a:avLst/>
            <a:gdLst/>
            <a:ahLst/>
            <a:cxnLst/>
            <a:rect l="l" t="t" r="r" b="b"/>
            <a:pathLst>
              <a:path w="9099550" h="4932299">
                <a:moveTo>
                  <a:pt x="128587" y="0"/>
                </a:moveTo>
                <a:lnTo>
                  <a:pt x="211137" y="520700"/>
                </a:lnTo>
                <a:lnTo>
                  <a:pt x="0" y="1057148"/>
                </a:lnTo>
                <a:lnTo>
                  <a:pt x="131762" y="1938274"/>
                </a:lnTo>
                <a:lnTo>
                  <a:pt x="655637" y="2404999"/>
                </a:lnTo>
                <a:lnTo>
                  <a:pt x="1398524" y="2698623"/>
                </a:lnTo>
                <a:lnTo>
                  <a:pt x="2286000" y="2620899"/>
                </a:lnTo>
                <a:lnTo>
                  <a:pt x="2785999" y="3079623"/>
                </a:lnTo>
                <a:lnTo>
                  <a:pt x="2624074" y="3374898"/>
                </a:lnTo>
                <a:lnTo>
                  <a:pt x="1803400" y="3400298"/>
                </a:lnTo>
                <a:lnTo>
                  <a:pt x="1446149" y="3208274"/>
                </a:lnTo>
                <a:lnTo>
                  <a:pt x="1173162" y="3400298"/>
                </a:lnTo>
                <a:lnTo>
                  <a:pt x="1514475" y="4006786"/>
                </a:lnTo>
                <a:lnTo>
                  <a:pt x="1544574" y="4611624"/>
                </a:lnTo>
                <a:lnTo>
                  <a:pt x="2398649" y="4932299"/>
                </a:lnTo>
                <a:lnTo>
                  <a:pt x="2609850" y="4638611"/>
                </a:lnTo>
                <a:lnTo>
                  <a:pt x="3297174" y="4440174"/>
                </a:lnTo>
                <a:lnTo>
                  <a:pt x="4143375" y="4702111"/>
                </a:lnTo>
                <a:lnTo>
                  <a:pt x="5114925" y="4463986"/>
                </a:lnTo>
                <a:lnTo>
                  <a:pt x="5465699" y="4638611"/>
                </a:lnTo>
                <a:lnTo>
                  <a:pt x="6129274" y="4203636"/>
                </a:lnTo>
                <a:lnTo>
                  <a:pt x="6548374" y="3668649"/>
                </a:lnTo>
                <a:lnTo>
                  <a:pt x="6935724" y="3679825"/>
                </a:lnTo>
                <a:lnTo>
                  <a:pt x="7229475" y="3881374"/>
                </a:lnTo>
                <a:lnTo>
                  <a:pt x="7961249" y="3400298"/>
                </a:lnTo>
                <a:lnTo>
                  <a:pt x="8578850" y="3468624"/>
                </a:lnTo>
                <a:lnTo>
                  <a:pt x="9099550" y="3284474"/>
                </a:lnTo>
              </a:path>
            </a:pathLst>
          </a:custGeom>
          <a:ln w="16510">
            <a:solidFill>
              <a:srgbClr val="5260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84175" y="1817751"/>
            <a:ext cx="8750300" cy="4381436"/>
          </a:xfrm>
          <a:custGeom>
            <a:avLst/>
            <a:gdLst/>
            <a:ahLst/>
            <a:cxnLst/>
            <a:rect l="l" t="t" r="r" b="b"/>
            <a:pathLst>
              <a:path w="8750300" h="4381436">
                <a:moveTo>
                  <a:pt x="381000" y="0"/>
                </a:moveTo>
                <a:lnTo>
                  <a:pt x="0" y="533400"/>
                </a:lnTo>
                <a:lnTo>
                  <a:pt x="130175" y="1303274"/>
                </a:lnTo>
                <a:lnTo>
                  <a:pt x="385762" y="1385824"/>
                </a:lnTo>
                <a:lnTo>
                  <a:pt x="750887" y="1725549"/>
                </a:lnTo>
                <a:lnTo>
                  <a:pt x="884237" y="2287524"/>
                </a:lnTo>
                <a:lnTo>
                  <a:pt x="1331849" y="2379599"/>
                </a:lnTo>
                <a:lnTo>
                  <a:pt x="1997075" y="2141474"/>
                </a:lnTo>
                <a:lnTo>
                  <a:pt x="2074799" y="2370074"/>
                </a:lnTo>
                <a:lnTo>
                  <a:pt x="2573274" y="2401824"/>
                </a:lnTo>
                <a:lnTo>
                  <a:pt x="2955925" y="2960624"/>
                </a:lnTo>
                <a:lnTo>
                  <a:pt x="2647950" y="3438525"/>
                </a:lnTo>
                <a:lnTo>
                  <a:pt x="2076450" y="3519424"/>
                </a:lnTo>
                <a:lnTo>
                  <a:pt x="1574800" y="3448050"/>
                </a:lnTo>
                <a:lnTo>
                  <a:pt x="1433449" y="3562350"/>
                </a:lnTo>
                <a:lnTo>
                  <a:pt x="1600200" y="3833749"/>
                </a:lnTo>
                <a:lnTo>
                  <a:pt x="1574800" y="4029011"/>
                </a:lnTo>
                <a:lnTo>
                  <a:pt x="1804924" y="4381436"/>
                </a:lnTo>
                <a:lnTo>
                  <a:pt x="2636774" y="4163949"/>
                </a:lnTo>
                <a:lnTo>
                  <a:pt x="2738374" y="3955986"/>
                </a:lnTo>
                <a:lnTo>
                  <a:pt x="3008249" y="4049649"/>
                </a:lnTo>
                <a:lnTo>
                  <a:pt x="3711575" y="3886136"/>
                </a:lnTo>
                <a:lnTo>
                  <a:pt x="3878199" y="4308411"/>
                </a:lnTo>
                <a:lnTo>
                  <a:pt x="4556125" y="4033774"/>
                </a:lnTo>
                <a:lnTo>
                  <a:pt x="5181600" y="4113149"/>
                </a:lnTo>
                <a:lnTo>
                  <a:pt x="5591175" y="3852799"/>
                </a:lnTo>
                <a:lnTo>
                  <a:pt x="5705475" y="3303524"/>
                </a:lnTo>
                <a:lnTo>
                  <a:pt x="6370574" y="3313049"/>
                </a:lnTo>
                <a:lnTo>
                  <a:pt x="6461125" y="3054223"/>
                </a:lnTo>
                <a:lnTo>
                  <a:pt x="6729349" y="3065399"/>
                </a:lnTo>
                <a:lnTo>
                  <a:pt x="7088124" y="3324098"/>
                </a:lnTo>
                <a:lnTo>
                  <a:pt x="7677150" y="2879598"/>
                </a:lnTo>
                <a:lnTo>
                  <a:pt x="8294624" y="2833624"/>
                </a:lnTo>
                <a:lnTo>
                  <a:pt x="8520049" y="2493899"/>
                </a:lnTo>
                <a:lnTo>
                  <a:pt x="8750300" y="2516124"/>
                </a:lnTo>
              </a:path>
            </a:pathLst>
          </a:custGeom>
          <a:ln w="15240">
            <a:solidFill>
              <a:srgbClr val="5260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683500" y="1562100"/>
            <a:ext cx="1254125" cy="1887601"/>
          </a:xfrm>
          <a:custGeom>
            <a:avLst/>
            <a:gdLst/>
            <a:ahLst/>
            <a:cxnLst/>
            <a:rect l="l" t="t" r="r" b="b"/>
            <a:pathLst>
              <a:path w="1254125" h="1887601">
                <a:moveTo>
                  <a:pt x="220599" y="0"/>
                </a:moveTo>
                <a:lnTo>
                  <a:pt x="333375" y="369824"/>
                </a:lnTo>
                <a:lnTo>
                  <a:pt x="252349" y="1020699"/>
                </a:lnTo>
                <a:lnTo>
                  <a:pt x="720725" y="1223899"/>
                </a:lnTo>
                <a:lnTo>
                  <a:pt x="960501" y="1660525"/>
                </a:lnTo>
                <a:lnTo>
                  <a:pt x="1254125" y="1887601"/>
                </a:lnTo>
                <a:lnTo>
                  <a:pt x="857250" y="1763776"/>
                </a:lnTo>
                <a:lnTo>
                  <a:pt x="576199" y="1401699"/>
                </a:lnTo>
                <a:lnTo>
                  <a:pt x="220599" y="1352550"/>
                </a:lnTo>
                <a:lnTo>
                  <a:pt x="0" y="792099"/>
                </a:lnTo>
                <a:lnTo>
                  <a:pt x="76200" y="331724"/>
                </a:lnTo>
              </a:path>
            </a:pathLst>
          </a:custGeom>
          <a:ln w="15240">
            <a:solidFill>
              <a:srgbClr val="5260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212201" y="1422400"/>
            <a:ext cx="919099" cy="1773174"/>
          </a:xfrm>
          <a:custGeom>
            <a:avLst/>
            <a:gdLst/>
            <a:ahLst/>
            <a:cxnLst/>
            <a:rect l="l" t="t" r="r" b="b"/>
            <a:pathLst>
              <a:path w="919099" h="1773174">
                <a:moveTo>
                  <a:pt x="0" y="0"/>
                </a:moveTo>
                <a:lnTo>
                  <a:pt x="203200" y="520700"/>
                </a:lnTo>
                <a:lnTo>
                  <a:pt x="14224" y="1046099"/>
                </a:lnTo>
                <a:lnTo>
                  <a:pt x="63500" y="1211326"/>
                </a:lnTo>
                <a:lnTo>
                  <a:pt x="371475" y="1173226"/>
                </a:lnTo>
                <a:lnTo>
                  <a:pt x="546100" y="1674749"/>
                </a:lnTo>
                <a:lnTo>
                  <a:pt x="919099" y="1773174"/>
                </a:lnTo>
              </a:path>
            </a:pathLst>
          </a:custGeom>
          <a:ln w="16510">
            <a:solidFill>
              <a:srgbClr val="5260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224526" y="1536700"/>
            <a:ext cx="3919474" cy="3803650"/>
          </a:xfrm>
          <a:custGeom>
            <a:avLst/>
            <a:gdLst/>
            <a:ahLst/>
            <a:cxnLst/>
            <a:rect l="l" t="t" r="r" b="b"/>
            <a:pathLst>
              <a:path w="3919474" h="3803650">
                <a:moveTo>
                  <a:pt x="1774825" y="0"/>
                </a:moveTo>
                <a:lnTo>
                  <a:pt x="1871599" y="357124"/>
                </a:lnTo>
                <a:lnTo>
                  <a:pt x="2211324" y="538099"/>
                </a:lnTo>
                <a:lnTo>
                  <a:pt x="2228850" y="869950"/>
                </a:lnTo>
                <a:lnTo>
                  <a:pt x="2130425" y="1162050"/>
                </a:lnTo>
                <a:lnTo>
                  <a:pt x="2276475" y="1468374"/>
                </a:lnTo>
                <a:lnTo>
                  <a:pt x="2309749" y="1760474"/>
                </a:lnTo>
                <a:lnTo>
                  <a:pt x="2081149" y="1812925"/>
                </a:lnTo>
                <a:lnTo>
                  <a:pt x="1470025" y="2197100"/>
                </a:lnTo>
                <a:lnTo>
                  <a:pt x="1547749" y="2311400"/>
                </a:lnTo>
                <a:lnTo>
                  <a:pt x="1517650" y="2578100"/>
                </a:lnTo>
                <a:lnTo>
                  <a:pt x="1241425" y="2884424"/>
                </a:lnTo>
                <a:lnTo>
                  <a:pt x="855599" y="3140075"/>
                </a:lnTo>
                <a:lnTo>
                  <a:pt x="241300" y="3216275"/>
                </a:lnTo>
                <a:lnTo>
                  <a:pt x="30099" y="3573399"/>
                </a:lnTo>
                <a:lnTo>
                  <a:pt x="0" y="3803650"/>
                </a:lnTo>
                <a:lnTo>
                  <a:pt x="338074" y="3459099"/>
                </a:lnTo>
                <a:lnTo>
                  <a:pt x="998474" y="3317875"/>
                </a:lnTo>
                <a:lnTo>
                  <a:pt x="1419225" y="3025775"/>
                </a:lnTo>
                <a:lnTo>
                  <a:pt x="1952625" y="3152775"/>
                </a:lnTo>
                <a:lnTo>
                  <a:pt x="2647950" y="3025775"/>
                </a:lnTo>
                <a:lnTo>
                  <a:pt x="3147949" y="2770124"/>
                </a:lnTo>
                <a:lnTo>
                  <a:pt x="3197225" y="2540000"/>
                </a:lnTo>
                <a:lnTo>
                  <a:pt x="3551174" y="2374900"/>
                </a:lnTo>
                <a:lnTo>
                  <a:pt x="3744849" y="2463800"/>
                </a:lnTo>
                <a:lnTo>
                  <a:pt x="3919474" y="2349919"/>
                </a:lnTo>
              </a:path>
            </a:pathLst>
          </a:custGeom>
          <a:ln w="16509">
            <a:solidFill>
              <a:srgbClr val="5260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756025" y="1693926"/>
            <a:ext cx="2220976" cy="2141474"/>
          </a:xfrm>
          <a:custGeom>
            <a:avLst/>
            <a:gdLst/>
            <a:ahLst/>
            <a:cxnLst/>
            <a:rect l="l" t="t" r="r" b="b"/>
            <a:pathLst>
              <a:path w="2220976" h="2141474">
                <a:moveTo>
                  <a:pt x="984250" y="245999"/>
                </a:moveTo>
                <a:lnTo>
                  <a:pt x="668274" y="245999"/>
                </a:lnTo>
                <a:lnTo>
                  <a:pt x="325374" y="804799"/>
                </a:lnTo>
                <a:lnTo>
                  <a:pt x="0" y="1068324"/>
                </a:lnTo>
                <a:lnTo>
                  <a:pt x="773049" y="1242949"/>
                </a:lnTo>
                <a:lnTo>
                  <a:pt x="674624" y="1601724"/>
                </a:lnTo>
                <a:lnTo>
                  <a:pt x="979551" y="1724025"/>
                </a:lnTo>
                <a:lnTo>
                  <a:pt x="790575" y="2141474"/>
                </a:lnTo>
                <a:lnTo>
                  <a:pt x="1525651" y="1642999"/>
                </a:lnTo>
                <a:lnTo>
                  <a:pt x="1470025" y="1231900"/>
                </a:lnTo>
                <a:lnTo>
                  <a:pt x="1874901" y="1188974"/>
                </a:lnTo>
                <a:lnTo>
                  <a:pt x="2220976" y="954024"/>
                </a:lnTo>
                <a:lnTo>
                  <a:pt x="2087626" y="660400"/>
                </a:lnTo>
                <a:lnTo>
                  <a:pt x="2128901" y="311150"/>
                </a:lnTo>
                <a:lnTo>
                  <a:pt x="1859026" y="260350"/>
                </a:lnTo>
                <a:lnTo>
                  <a:pt x="1473200" y="0"/>
                </a:lnTo>
                <a:lnTo>
                  <a:pt x="984250" y="245999"/>
                </a:lnTo>
                <a:close/>
              </a:path>
            </a:pathLst>
          </a:custGeom>
          <a:ln w="17780">
            <a:solidFill>
              <a:srgbClr val="5260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786626" y="3224148"/>
            <a:ext cx="1993900" cy="1285875"/>
          </a:xfrm>
          <a:custGeom>
            <a:avLst/>
            <a:gdLst/>
            <a:ahLst/>
            <a:cxnLst/>
            <a:rect l="l" t="t" r="r" b="b"/>
            <a:pathLst>
              <a:path w="1993900" h="1285875">
                <a:moveTo>
                  <a:pt x="1141349" y="290575"/>
                </a:moveTo>
                <a:lnTo>
                  <a:pt x="1206500" y="52450"/>
                </a:lnTo>
                <a:lnTo>
                  <a:pt x="1403350" y="0"/>
                </a:lnTo>
                <a:lnTo>
                  <a:pt x="1560449" y="123951"/>
                </a:lnTo>
                <a:lnTo>
                  <a:pt x="1717675" y="393826"/>
                </a:lnTo>
                <a:lnTo>
                  <a:pt x="1993900" y="363600"/>
                </a:lnTo>
                <a:lnTo>
                  <a:pt x="1981200" y="569976"/>
                </a:lnTo>
                <a:lnTo>
                  <a:pt x="1612900" y="684276"/>
                </a:lnTo>
                <a:lnTo>
                  <a:pt x="1395349" y="662051"/>
                </a:lnTo>
                <a:lnTo>
                  <a:pt x="1141349" y="763651"/>
                </a:lnTo>
                <a:lnTo>
                  <a:pt x="938149" y="1004951"/>
                </a:lnTo>
                <a:lnTo>
                  <a:pt x="671449" y="852551"/>
                </a:lnTo>
                <a:lnTo>
                  <a:pt x="406400" y="1285875"/>
                </a:lnTo>
                <a:lnTo>
                  <a:pt x="104775" y="1212850"/>
                </a:lnTo>
                <a:lnTo>
                  <a:pt x="0" y="954151"/>
                </a:lnTo>
                <a:lnTo>
                  <a:pt x="249174" y="766826"/>
                </a:lnTo>
                <a:lnTo>
                  <a:pt x="393700" y="446150"/>
                </a:lnTo>
                <a:lnTo>
                  <a:pt x="695325" y="238251"/>
                </a:lnTo>
                <a:lnTo>
                  <a:pt x="1141349" y="300100"/>
                </a:lnTo>
              </a:path>
            </a:pathLst>
          </a:custGeom>
          <a:ln w="17780">
            <a:solidFill>
              <a:srgbClr val="5260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625975" y="5518150"/>
            <a:ext cx="4518025" cy="1250948"/>
          </a:xfrm>
          <a:custGeom>
            <a:avLst/>
            <a:gdLst/>
            <a:ahLst/>
            <a:cxnLst/>
            <a:rect l="l" t="t" r="r" b="b"/>
            <a:pathLst>
              <a:path w="4518025" h="1250948">
                <a:moveTo>
                  <a:pt x="4505325" y="25400"/>
                </a:moveTo>
                <a:lnTo>
                  <a:pt x="3957574" y="0"/>
                </a:lnTo>
                <a:lnTo>
                  <a:pt x="3616325" y="128587"/>
                </a:lnTo>
                <a:lnTo>
                  <a:pt x="3073400" y="69850"/>
                </a:lnTo>
                <a:lnTo>
                  <a:pt x="2760599" y="561975"/>
                </a:lnTo>
                <a:lnTo>
                  <a:pt x="2540000" y="336550"/>
                </a:lnTo>
                <a:lnTo>
                  <a:pt x="2146300" y="488950"/>
                </a:lnTo>
                <a:lnTo>
                  <a:pt x="2293874" y="817562"/>
                </a:lnTo>
                <a:lnTo>
                  <a:pt x="1701800" y="654050"/>
                </a:lnTo>
                <a:lnTo>
                  <a:pt x="1409700" y="857250"/>
                </a:lnTo>
                <a:lnTo>
                  <a:pt x="0" y="1047750"/>
                </a:lnTo>
                <a:lnTo>
                  <a:pt x="457200" y="1250948"/>
                </a:lnTo>
                <a:lnTo>
                  <a:pt x="1651000" y="1073150"/>
                </a:lnTo>
                <a:lnTo>
                  <a:pt x="2019300" y="1187450"/>
                </a:lnTo>
                <a:lnTo>
                  <a:pt x="3327400" y="1096962"/>
                </a:lnTo>
                <a:lnTo>
                  <a:pt x="3683000" y="1187450"/>
                </a:lnTo>
                <a:lnTo>
                  <a:pt x="3898900" y="946150"/>
                </a:lnTo>
                <a:lnTo>
                  <a:pt x="4305300" y="1136650"/>
                </a:lnTo>
                <a:lnTo>
                  <a:pt x="4311650" y="538162"/>
                </a:lnTo>
                <a:lnTo>
                  <a:pt x="4518025" y="411523"/>
                </a:lnTo>
              </a:path>
            </a:pathLst>
          </a:custGeom>
          <a:ln w="17780">
            <a:solidFill>
              <a:srgbClr val="5260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640826" y="1463675"/>
            <a:ext cx="503174" cy="1355725"/>
          </a:xfrm>
          <a:custGeom>
            <a:avLst/>
            <a:gdLst/>
            <a:ahLst/>
            <a:cxnLst/>
            <a:rect l="l" t="t" r="r" b="b"/>
            <a:pathLst>
              <a:path w="503174" h="1355725">
                <a:moveTo>
                  <a:pt x="0" y="0"/>
                </a:moveTo>
                <a:lnTo>
                  <a:pt x="168275" y="496824"/>
                </a:lnTo>
                <a:lnTo>
                  <a:pt x="168275" y="1006475"/>
                </a:lnTo>
                <a:lnTo>
                  <a:pt x="425450" y="1355725"/>
                </a:lnTo>
                <a:lnTo>
                  <a:pt x="441325" y="915924"/>
                </a:lnTo>
                <a:lnTo>
                  <a:pt x="377825" y="635000"/>
                </a:lnTo>
                <a:lnTo>
                  <a:pt x="503174" y="387274"/>
                </a:lnTo>
              </a:path>
            </a:pathLst>
          </a:custGeom>
          <a:ln w="17780">
            <a:solidFill>
              <a:srgbClr val="5260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7864475" y="5664200"/>
            <a:ext cx="1025525" cy="622300"/>
          </a:xfrm>
          <a:custGeom>
            <a:avLst/>
            <a:gdLst/>
            <a:ahLst/>
            <a:cxnLst/>
            <a:rect l="l" t="t" r="r" b="b"/>
            <a:pathLst>
              <a:path w="1025525" h="622300">
                <a:moveTo>
                  <a:pt x="800100" y="0"/>
                </a:moveTo>
                <a:lnTo>
                  <a:pt x="508000" y="96837"/>
                </a:lnTo>
                <a:lnTo>
                  <a:pt x="377825" y="173037"/>
                </a:lnTo>
                <a:lnTo>
                  <a:pt x="228600" y="342900"/>
                </a:lnTo>
                <a:lnTo>
                  <a:pt x="0" y="622300"/>
                </a:lnTo>
                <a:lnTo>
                  <a:pt x="571500" y="417512"/>
                </a:lnTo>
                <a:lnTo>
                  <a:pt x="685800" y="288925"/>
                </a:lnTo>
                <a:lnTo>
                  <a:pt x="1025525" y="225425"/>
                </a:lnTo>
                <a:lnTo>
                  <a:pt x="800100" y="0"/>
                </a:lnTo>
                <a:close/>
              </a:path>
            </a:pathLst>
          </a:custGeom>
          <a:ln w="17780">
            <a:solidFill>
              <a:srgbClr val="5260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9375" y="3810000"/>
            <a:ext cx="4343400" cy="3047998"/>
          </a:xfrm>
          <a:custGeom>
            <a:avLst/>
            <a:gdLst/>
            <a:ahLst/>
            <a:cxnLst/>
            <a:rect l="l" t="t" r="r" b="b"/>
            <a:pathLst>
              <a:path w="4343400" h="3047998">
                <a:moveTo>
                  <a:pt x="0" y="0"/>
                </a:moveTo>
                <a:lnTo>
                  <a:pt x="152400" y="533400"/>
                </a:lnTo>
                <a:lnTo>
                  <a:pt x="609600" y="609600"/>
                </a:lnTo>
                <a:lnTo>
                  <a:pt x="914400" y="1143000"/>
                </a:lnTo>
                <a:lnTo>
                  <a:pt x="838200" y="1524000"/>
                </a:lnTo>
                <a:lnTo>
                  <a:pt x="1066800" y="1752600"/>
                </a:lnTo>
                <a:lnTo>
                  <a:pt x="914400" y="2209800"/>
                </a:lnTo>
                <a:lnTo>
                  <a:pt x="990600" y="2590800"/>
                </a:lnTo>
                <a:lnTo>
                  <a:pt x="2362200" y="2971798"/>
                </a:lnTo>
                <a:lnTo>
                  <a:pt x="2667000" y="2743200"/>
                </a:lnTo>
                <a:lnTo>
                  <a:pt x="3505200" y="2743200"/>
                </a:lnTo>
                <a:lnTo>
                  <a:pt x="3657600" y="2590800"/>
                </a:lnTo>
                <a:lnTo>
                  <a:pt x="4343400" y="2971798"/>
                </a:lnTo>
                <a:lnTo>
                  <a:pt x="4191002" y="3047998"/>
                </a:lnTo>
              </a:path>
              <a:path w="4343400" h="3047998">
                <a:moveTo>
                  <a:pt x="4190994" y="3047998"/>
                </a:moveTo>
                <a:lnTo>
                  <a:pt x="3657600" y="2895600"/>
                </a:lnTo>
                <a:lnTo>
                  <a:pt x="3429000" y="2971798"/>
                </a:lnTo>
                <a:lnTo>
                  <a:pt x="2590816" y="3047998"/>
                </a:lnTo>
              </a:path>
              <a:path w="4343400" h="3047998">
                <a:moveTo>
                  <a:pt x="2285985" y="3047998"/>
                </a:moveTo>
                <a:lnTo>
                  <a:pt x="762000" y="2895600"/>
                </a:lnTo>
                <a:lnTo>
                  <a:pt x="304800" y="2971798"/>
                </a:lnTo>
                <a:lnTo>
                  <a:pt x="152400" y="2667000"/>
                </a:lnTo>
                <a:lnTo>
                  <a:pt x="457200" y="2286000"/>
                </a:lnTo>
                <a:lnTo>
                  <a:pt x="533400" y="1752600"/>
                </a:lnTo>
                <a:lnTo>
                  <a:pt x="228600" y="1371600"/>
                </a:lnTo>
                <a:lnTo>
                  <a:pt x="381000" y="990600"/>
                </a:lnTo>
                <a:lnTo>
                  <a:pt x="76200" y="838200"/>
                </a:lnTo>
                <a:lnTo>
                  <a:pt x="0" y="0"/>
                </a:lnTo>
              </a:path>
            </a:pathLst>
          </a:custGeom>
          <a:ln w="9525">
            <a:solidFill>
              <a:srgbClr val="5260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-5182" y="3631184"/>
            <a:ext cx="2211680" cy="2712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73062" y="3973448"/>
            <a:ext cx="552450" cy="20193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77404" y="4828081"/>
            <a:ext cx="335828" cy="2942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917192" y="1597152"/>
            <a:ext cx="5795772" cy="10957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348739" y="2420111"/>
            <a:ext cx="6717792" cy="10957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7176516" y="2420111"/>
            <a:ext cx="1104900" cy="10957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31748" y="1811146"/>
            <a:ext cx="6080502" cy="163911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10/20/2016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10/20/2016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10/20/2016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10/20/2016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10/20/2016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20976" y="1771650"/>
            <a:ext cx="4468749" cy="3349625"/>
          </a:xfrm>
          <a:custGeom>
            <a:avLst/>
            <a:gdLst/>
            <a:ahLst/>
            <a:cxnLst/>
            <a:rect l="l" t="t" r="r" b="b"/>
            <a:pathLst>
              <a:path w="4468749" h="3349625">
                <a:moveTo>
                  <a:pt x="1508125" y="134874"/>
                </a:moveTo>
                <a:lnTo>
                  <a:pt x="996950" y="695325"/>
                </a:lnTo>
                <a:lnTo>
                  <a:pt x="104775" y="747649"/>
                </a:lnTo>
                <a:lnTo>
                  <a:pt x="0" y="995299"/>
                </a:lnTo>
                <a:lnTo>
                  <a:pt x="590550" y="1628775"/>
                </a:lnTo>
                <a:lnTo>
                  <a:pt x="969899" y="1431925"/>
                </a:lnTo>
                <a:lnTo>
                  <a:pt x="1574800" y="1722374"/>
                </a:lnTo>
                <a:lnTo>
                  <a:pt x="1771650" y="2125599"/>
                </a:lnTo>
                <a:lnTo>
                  <a:pt x="1719199" y="2301875"/>
                </a:lnTo>
                <a:lnTo>
                  <a:pt x="1784350" y="2633599"/>
                </a:lnTo>
                <a:lnTo>
                  <a:pt x="1823974" y="3173349"/>
                </a:lnTo>
                <a:lnTo>
                  <a:pt x="2322449" y="3349625"/>
                </a:lnTo>
                <a:lnTo>
                  <a:pt x="2676525" y="3214624"/>
                </a:lnTo>
                <a:lnTo>
                  <a:pt x="2544699" y="2820924"/>
                </a:lnTo>
                <a:lnTo>
                  <a:pt x="3160649" y="2468499"/>
                </a:lnTo>
                <a:lnTo>
                  <a:pt x="3621024" y="2447925"/>
                </a:lnTo>
                <a:lnTo>
                  <a:pt x="3883025" y="2157349"/>
                </a:lnTo>
                <a:lnTo>
                  <a:pt x="3748024" y="1589024"/>
                </a:lnTo>
                <a:lnTo>
                  <a:pt x="4137025" y="1417574"/>
                </a:lnTo>
                <a:lnTo>
                  <a:pt x="4468749" y="720725"/>
                </a:lnTo>
                <a:lnTo>
                  <a:pt x="3997325" y="0"/>
                </a:lnTo>
              </a:path>
            </a:pathLst>
          </a:custGeom>
          <a:ln w="15240">
            <a:solidFill>
              <a:srgbClr val="5260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66800" y="1771650"/>
            <a:ext cx="6296025" cy="3756025"/>
          </a:xfrm>
          <a:custGeom>
            <a:avLst/>
            <a:gdLst/>
            <a:ahLst/>
            <a:cxnLst/>
            <a:rect l="l" t="t" r="r" b="b"/>
            <a:pathLst>
              <a:path w="6296025" h="3756025">
                <a:moveTo>
                  <a:pt x="2258949" y="103124"/>
                </a:moveTo>
                <a:lnTo>
                  <a:pt x="1822450" y="415925"/>
                </a:lnTo>
                <a:lnTo>
                  <a:pt x="1482725" y="342900"/>
                </a:lnTo>
                <a:lnTo>
                  <a:pt x="839724" y="498475"/>
                </a:lnTo>
                <a:lnTo>
                  <a:pt x="276225" y="519049"/>
                </a:lnTo>
                <a:lnTo>
                  <a:pt x="0" y="996950"/>
                </a:lnTo>
                <a:lnTo>
                  <a:pt x="144462" y="1152525"/>
                </a:lnTo>
                <a:lnTo>
                  <a:pt x="366649" y="1038225"/>
                </a:lnTo>
                <a:lnTo>
                  <a:pt x="682625" y="1090549"/>
                </a:lnTo>
                <a:lnTo>
                  <a:pt x="800100" y="1349375"/>
                </a:lnTo>
                <a:lnTo>
                  <a:pt x="550799" y="1619250"/>
                </a:lnTo>
                <a:lnTo>
                  <a:pt x="839724" y="1816100"/>
                </a:lnTo>
                <a:lnTo>
                  <a:pt x="1154049" y="1754124"/>
                </a:lnTo>
                <a:lnTo>
                  <a:pt x="1430274" y="1930400"/>
                </a:lnTo>
                <a:lnTo>
                  <a:pt x="1993900" y="1950974"/>
                </a:lnTo>
                <a:lnTo>
                  <a:pt x="2557399" y="2262124"/>
                </a:lnTo>
                <a:lnTo>
                  <a:pt x="2689225" y="2655824"/>
                </a:lnTo>
                <a:lnTo>
                  <a:pt x="2570099" y="3362325"/>
                </a:lnTo>
                <a:lnTo>
                  <a:pt x="2689225" y="3600450"/>
                </a:lnTo>
                <a:lnTo>
                  <a:pt x="3384550" y="3559175"/>
                </a:lnTo>
                <a:lnTo>
                  <a:pt x="3633724" y="3756025"/>
                </a:lnTo>
                <a:lnTo>
                  <a:pt x="4117975" y="3248025"/>
                </a:lnTo>
                <a:lnTo>
                  <a:pt x="4027424" y="2884424"/>
                </a:lnTo>
                <a:lnTo>
                  <a:pt x="4473575" y="2655824"/>
                </a:lnTo>
                <a:lnTo>
                  <a:pt x="4787900" y="2728849"/>
                </a:lnTo>
                <a:lnTo>
                  <a:pt x="5207000" y="2563749"/>
                </a:lnTo>
                <a:lnTo>
                  <a:pt x="5405374" y="1863725"/>
                </a:lnTo>
                <a:lnTo>
                  <a:pt x="5783199" y="1463675"/>
                </a:lnTo>
                <a:lnTo>
                  <a:pt x="6296025" y="1422400"/>
                </a:lnTo>
                <a:lnTo>
                  <a:pt x="6203950" y="1163574"/>
                </a:lnTo>
                <a:lnTo>
                  <a:pt x="5824474" y="893699"/>
                </a:lnTo>
                <a:lnTo>
                  <a:pt x="6059424" y="333375"/>
                </a:lnTo>
                <a:lnTo>
                  <a:pt x="5699125" y="0"/>
                </a:lnTo>
              </a:path>
            </a:pathLst>
          </a:custGeom>
          <a:ln w="16510">
            <a:solidFill>
              <a:srgbClr val="5260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1750" y="1697101"/>
            <a:ext cx="9099550" cy="4932299"/>
          </a:xfrm>
          <a:custGeom>
            <a:avLst/>
            <a:gdLst/>
            <a:ahLst/>
            <a:cxnLst/>
            <a:rect l="l" t="t" r="r" b="b"/>
            <a:pathLst>
              <a:path w="9099550" h="4932299">
                <a:moveTo>
                  <a:pt x="128587" y="0"/>
                </a:moveTo>
                <a:lnTo>
                  <a:pt x="211137" y="520700"/>
                </a:lnTo>
                <a:lnTo>
                  <a:pt x="0" y="1057148"/>
                </a:lnTo>
                <a:lnTo>
                  <a:pt x="131762" y="1938274"/>
                </a:lnTo>
                <a:lnTo>
                  <a:pt x="655637" y="2404999"/>
                </a:lnTo>
                <a:lnTo>
                  <a:pt x="1398524" y="2698623"/>
                </a:lnTo>
                <a:lnTo>
                  <a:pt x="2286000" y="2620899"/>
                </a:lnTo>
                <a:lnTo>
                  <a:pt x="2785999" y="3079623"/>
                </a:lnTo>
                <a:lnTo>
                  <a:pt x="2624074" y="3374898"/>
                </a:lnTo>
                <a:lnTo>
                  <a:pt x="1803400" y="3400298"/>
                </a:lnTo>
                <a:lnTo>
                  <a:pt x="1446149" y="3208274"/>
                </a:lnTo>
                <a:lnTo>
                  <a:pt x="1173162" y="3400298"/>
                </a:lnTo>
                <a:lnTo>
                  <a:pt x="1514475" y="4006786"/>
                </a:lnTo>
                <a:lnTo>
                  <a:pt x="1544574" y="4611624"/>
                </a:lnTo>
                <a:lnTo>
                  <a:pt x="2398649" y="4932299"/>
                </a:lnTo>
                <a:lnTo>
                  <a:pt x="2609850" y="4638611"/>
                </a:lnTo>
                <a:lnTo>
                  <a:pt x="3297174" y="4440174"/>
                </a:lnTo>
                <a:lnTo>
                  <a:pt x="4143375" y="4702111"/>
                </a:lnTo>
                <a:lnTo>
                  <a:pt x="5114925" y="4463986"/>
                </a:lnTo>
                <a:lnTo>
                  <a:pt x="5465699" y="4638611"/>
                </a:lnTo>
                <a:lnTo>
                  <a:pt x="6129274" y="4203636"/>
                </a:lnTo>
                <a:lnTo>
                  <a:pt x="6548374" y="3668649"/>
                </a:lnTo>
                <a:lnTo>
                  <a:pt x="6935724" y="3679825"/>
                </a:lnTo>
                <a:lnTo>
                  <a:pt x="7229475" y="3881374"/>
                </a:lnTo>
                <a:lnTo>
                  <a:pt x="7961249" y="3400298"/>
                </a:lnTo>
                <a:lnTo>
                  <a:pt x="8578850" y="3468624"/>
                </a:lnTo>
                <a:lnTo>
                  <a:pt x="9099550" y="3284474"/>
                </a:lnTo>
              </a:path>
            </a:pathLst>
          </a:custGeom>
          <a:ln w="16510">
            <a:solidFill>
              <a:srgbClr val="5260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84175" y="1817751"/>
            <a:ext cx="8750300" cy="4381436"/>
          </a:xfrm>
          <a:custGeom>
            <a:avLst/>
            <a:gdLst/>
            <a:ahLst/>
            <a:cxnLst/>
            <a:rect l="l" t="t" r="r" b="b"/>
            <a:pathLst>
              <a:path w="8750300" h="4381436">
                <a:moveTo>
                  <a:pt x="381000" y="0"/>
                </a:moveTo>
                <a:lnTo>
                  <a:pt x="0" y="533400"/>
                </a:lnTo>
                <a:lnTo>
                  <a:pt x="130175" y="1303274"/>
                </a:lnTo>
                <a:lnTo>
                  <a:pt x="385762" y="1385824"/>
                </a:lnTo>
                <a:lnTo>
                  <a:pt x="750887" y="1725549"/>
                </a:lnTo>
                <a:lnTo>
                  <a:pt x="884237" y="2287524"/>
                </a:lnTo>
                <a:lnTo>
                  <a:pt x="1331849" y="2379599"/>
                </a:lnTo>
                <a:lnTo>
                  <a:pt x="1997075" y="2141474"/>
                </a:lnTo>
                <a:lnTo>
                  <a:pt x="2074799" y="2370074"/>
                </a:lnTo>
                <a:lnTo>
                  <a:pt x="2573274" y="2401824"/>
                </a:lnTo>
                <a:lnTo>
                  <a:pt x="2955925" y="2960624"/>
                </a:lnTo>
                <a:lnTo>
                  <a:pt x="2647950" y="3438525"/>
                </a:lnTo>
                <a:lnTo>
                  <a:pt x="2076450" y="3519424"/>
                </a:lnTo>
                <a:lnTo>
                  <a:pt x="1574800" y="3448050"/>
                </a:lnTo>
                <a:lnTo>
                  <a:pt x="1433449" y="3562350"/>
                </a:lnTo>
                <a:lnTo>
                  <a:pt x="1600200" y="3833749"/>
                </a:lnTo>
                <a:lnTo>
                  <a:pt x="1574800" y="4029011"/>
                </a:lnTo>
                <a:lnTo>
                  <a:pt x="1804924" y="4381436"/>
                </a:lnTo>
                <a:lnTo>
                  <a:pt x="2636774" y="4163949"/>
                </a:lnTo>
                <a:lnTo>
                  <a:pt x="2738374" y="3955986"/>
                </a:lnTo>
                <a:lnTo>
                  <a:pt x="3008249" y="4049649"/>
                </a:lnTo>
                <a:lnTo>
                  <a:pt x="3711575" y="3886136"/>
                </a:lnTo>
                <a:lnTo>
                  <a:pt x="3878199" y="4308411"/>
                </a:lnTo>
                <a:lnTo>
                  <a:pt x="4556125" y="4033774"/>
                </a:lnTo>
                <a:lnTo>
                  <a:pt x="5181600" y="4113149"/>
                </a:lnTo>
                <a:lnTo>
                  <a:pt x="5591175" y="3852799"/>
                </a:lnTo>
                <a:lnTo>
                  <a:pt x="5705475" y="3303524"/>
                </a:lnTo>
                <a:lnTo>
                  <a:pt x="6370574" y="3313049"/>
                </a:lnTo>
                <a:lnTo>
                  <a:pt x="6461125" y="3054223"/>
                </a:lnTo>
                <a:lnTo>
                  <a:pt x="6729349" y="3065399"/>
                </a:lnTo>
                <a:lnTo>
                  <a:pt x="7088124" y="3324098"/>
                </a:lnTo>
                <a:lnTo>
                  <a:pt x="7677150" y="2879598"/>
                </a:lnTo>
                <a:lnTo>
                  <a:pt x="8294624" y="2833624"/>
                </a:lnTo>
                <a:lnTo>
                  <a:pt x="8520049" y="2493899"/>
                </a:lnTo>
                <a:lnTo>
                  <a:pt x="8750300" y="2516124"/>
                </a:lnTo>
              </a:path>
            </a:pathLst>
          </a:custGeom>
          <a:ln w="15240">
            <a:solidFill>
              <a:srgbClr val="5260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683500" y="1562100"/>
            <a:ext cx="1254125" cy="1887601"/>
          </a:xfrm>
          <a:custGeom>
            <a:avLst/>
            <a:gdLst/>
            <a:ahLst/>
            <a:cxnLst/>
            <a:rect l="l" t="t" r="r" b="b"/>
            <a:pathLst>
              <a:path w="1254125" h="1887601">
                <a:moveTo>
                  <a:pt x="220599" y="0"/>
                </a:moveTo>
                <a:lnTo>
                  <a:pt x="333375" y="369824"/>
                </a:lnTo>
                <a:lnTo>
                  <a:pt x="252349" y="1020699"/>
                </a:lnTo>
                <a:lnTo>
                  <a:pt x="720725" y="1223899"/>
                </a:lnTo>
                <a:lnTo>
                  <a:pt x="960501" y="1660525"/>
                </a:lnTo>
                <a:lnTo>
                  <a:pt x="1254125" y="1887601"/>
                </a:lnTo>
                <a:lnTo>
                  <a:pt x="857250" y="1763776"/>
                </a:lnTo>
                <a:lnTo>
                  <a:pt x="576199" y="1401699"/>
                </a:lnTo>
                <a:lnTo>
                  <a:pt x="220599" y="1352550"/>
                </a:lnTo>
                <a:lnTo>
                  <a:pt x="0" y="792099"/>
                </a:lnTo>
                <a:lnTo>
                  <a:pt x="76200" y="331724"/>
                </a:lnTo>
              </a:path>
            </a:pathLst>
          </a:custGeom>
          <a:ln w="15240">
            <a:solidFill>
              <a:srgbClr val="5260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212201" y="1422400"/>
            <a:ext cx="919099" cy="1773174"/>
          </a:xfrm>
          <a:custGeom>
            <a:avLst/>
            <a:gdLst/>
            <a:ahLst/>
            <a:cxnLst/>
            <a:rect l="l" t="t" r="r" b="b"/>
            <a:pathLst>
              <a:path w="919099" h="1773174">
                <a:moveTo>
                  <a:pt x="0" y="0"/>
                </a:moveTo>
                <a:lnTo>
                  <a:pt x="203200" y="520700"/>
                </a:lnTo>
                <a:lnTo>
                  <a:pt x="14224" y="1046099"/>
                </a:lnTo>
                <a:lnTo>
                  <a:pt x="63500" y="1211326"/>
                </a:lnTo>
                <a:lnTo>
                  <a:pt x="371475" y="1173226"/>
                </a:lnTo>
                <a:lnTo>
                  <a:pt x="546100" y="1674749"/>
                </a:lnTo>
                <a:lnTo>
                  <a:pt x="919099" y="1773174"/>
                </a:lnTo>
              </a:path>
            </a:pathLst>
          </a:custGeom>
          <a:ln w="16510">
            <a:solidFill>
              <a:srgbClr val="5260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224526" y="1536700"/>
            <a:ext cx="3919474" cy="3803650"/>
          </a:xfrm>
          <a:custGeom>
            <a:avLst/>
            <a:gdLst/>
            <a:ahLst/>
            <a:cxnLst/>
            <a:rect l="l" t="t" r="r" b="b"/>
            <a:pathLst>
              <a:path w="3919474" h="3803650">
                <a:moveTo>
                  <a:pt x="1774825" y="0"/>
                </a:moveTo>
                <a:lnTo>
                  <a:pt x="1871599" y="357124"/>
                </a:lnTo>
                <a:lnTo>
                  <a:pt x="2211324" y="538099"/>
                </a:lnTo>
                <a:lnTo>
                  <a:pt x="2228850" y="869950"/>
                </a:lnTo>
                <a:lnTo>
                  <a:pt x="2130425" y="1162050"/>
                </a:lnTo>
                <a:lnTo>
                  <a:pt x="2276475" y="1468374"/>
                </a:lnTo>
                <a:lnTo>
                  <a:pt x="2309749" y="1760474"/>
                </a:lnTo>
                <a:lnTo>
                  <a:pt x="2081149" y="1812925"/>
                </a:lnTo>
                <a:lnTo>
                  <a:pt x="1470025" y="2197100"/>
                </a:lnTo>
                <a:lnTo>
                  <a:pt x="1547749" y="2311400"/>
                </a:lnTo>
                <a:lnTo>
                  <a:pt x="1517650" y="2578100"/>
                </a:lnTo>
                <a:lnTo>
                  <a:pt x="1241425" y="2884424"/>
                </a:lnTo>
                <a:lnTo>
                  <a:pt x="855599" y="3140075"/>
                </a:lnTo>
                <a:lnTo>
                  <a:pt x="241300" y="3216275"/>
                </a:lnTo>
                <a:lnTo>
                  <a:pt x="30099" y="3573399"/>
                </a:lnTo>
                <a:lnTo>
                  <a:pt x="0" y="3803650"/>
                </a:lnTo>
                <a:lnTo>
                  <a:pt x="338074" y="3459099"/>
                </a:lnTo>
                <a:lnTo>
                  <a:pt x="998474" y="3317875"/>
                </a:lnTo>
                <a:lnTo>
                  <a:pt x="1419225" y="3025775"/>
                </a:lnTo>
                <a:lnTo>
                  <a:pt x="1952625" y="3152775"/>
                </a:lnTo>
                <a:lnTo>
                  <a:pt x="2647950" y="3025775"/>
                </a:lnTo>
                <a:lnTo>
                  <a:pt x="3147949" y="2770124"/>
                </a:lnTo>
                <a:lnTo>
                  <a:pt x="3197225" y="2540000"/>
                </a:lnTo>
                <a:lnTo>
                  <a:pt x="3551174" y="2374900"/>
                </a:lnTo>
                <a:lnTo>
                  <a:pt x="3744849" y="2463800"/>
                </a:lnTo>
                <a:lnTo>
                  <a:pt x="3919474" y="2349919"/>
                </a:lnTo>
              </a:path>
            </a:pathLst>
          </a:custGeom>
          <a:ln w="16509">
            <a:solidFill>
              <a:srgbClr val="5260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756025" y="1693926"/>
            <a:ext cx="2220976" cy="2141474"/>
          </a:xfrm>
          <a:custGeom>
            <a:avLst/>
            <a:gdLst/>
            <a:ahLst/>
            <a:cxnLst/>
            <a:rect l="l" t="t" r="r" b="b"/>
            <a:pathLst>
              <a:path w="2220976" h="2141474">
                <a:moveTo>
                  <a:pt x="984250" y="245999"/>
                </a:moveTo>
                <a:lnTo>
                  <a:pt x="668274" y="245999"/>
                </a:lnTo>
                <a:lnTo>
                  <a:pt x="325374" y="804799"/>
                </a:lnTo>
                <a:lnTo>
                  <a:pt x="0" y="1068324"/>
                </a:lnTo>
                <a:lnTo>
                  <a:pt x="773049" y="1242949"/>
                </a:lnTo>
                <a:lnTo>
                  <a:pt x="674624" y="1601724"/>
                </a:lnTo>
                <a:lnTo>
                  <a:pt x="979551" y="1724025"/>
                </a:lnTo>
                <a:lnTo>
                  <a:pt x="790575" y="2141474"/>
                </a:lnTo>
                <a:lnTo>
                  <a:pt x="1525651" y="1642999"/>
                </a:lnTo>
                <a:lnTo>
                  <a:pt x="1470025" y="1231900"/>
                </a:lnTo>
                <a:lnTo>
                  <a:pt x="1874901" y="1188974"/>
                </a:lnTo>
                <a:lnTo>
                  <a:pt x="2220976" y="954024"/>
                </a:lnTo>
                <a:lnTo>
                  <a:pt x="2087626" y="660400"/>
                </a:lnTo>
                <a:lnTo>
                  <a:pt x="2128901" y="311150"/>
                </a:lnTo>
                <a:lnTo>
                  <a:pt x="1859026" y="260350"/>
                </a:lnTo>
                <a:lnTo>
                  <a:pt x="1473200" y="0"/>
                </a:lnTo>
                <a:lnTo>
                  <a:pt x="984250" y="245999"/>
                </a:lnTo>
                <a:close/>
              </a:path>
            </a:pathLst>
          </a:custGeom>
          <a:ln w="17780">
            <a:solidFill>
              <a:srgbClr val="5260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786626" y="3224148"/>
            <a:ext cx="1993900" cy="1285875"/>
          </a:xfrm>
          <a:custGeom>
            <a:avLst/>
            <a:gdLst/>
            <a:ahLst/>
            <a:cxnLst/>
            <a:rect l="l" t="t" r="r" b="b"/>
            <a:pathLst>
              <a:path w="1993900" h="1285875">
                <a:moveTo>
                  <a:pt x="1141349" y="290575"/>
                </a:moveTo>
                <a:lnTo>
                  <a:pt x="1206500" y="52450"/>
                </a:lnTo>
                <a:lnTo>
                  <a:pt x="1403350" y="0"/>
                </a:lnTo>
                <a:lnTo>
                  <a:pt x="1560449" y="123951"/>
                </a:lnTo>
                <a:lnTo>
                  <a:pt x="1717675" y="393826"/>
                </a:lnTo>
                <a:lnTo>
                  <a:pt x="1993900" y="363600"/>
                </a:lnTo>
                <a:lnTo>
                  <a:pt x="1981200" y="569976"/>
                </a:lnTo>
                <a:lnTo>
                  <a:pt x="1612900" y="684276"/>
                </a:lnTo>
                <a:lnTo>
                  <a:pt x="1395349" y="662051"/>
                </a:lnTo>
                <a:lnTo>
                  <a:pt x="1141349" y="763651"/>
                </a:lnTo>
                <a:lnTo>
                  <a:pt x="938149" y="1004951"/>
                </a:lnTo>
                <a:lnTo>
                  <a:pt x="671449" y="852551"/>
                </a:lnTo>
                <a:lnTo>
                  <a:pt x="406400" y="1285875"/>
                </a:lnTo>
                <a:lnTo>
                  <a:pt x="104775" y="1212850"/>
                </a:lnTo>
                <a:lnTo>
                  <a:pt x="0" y="954151"/>
                </a:lnTo>
                <a:lnTo>
                  <a:pt x="249174" y="766826"/>
                </a:lnTo>
                <a:lnTo>
                  <a:pt x="393700" y="446150"/>
                </a:lnTo>
                <a:lnTo>
                  <a:pt x="695325" y="238251"/>
                </a:lnTo>
                <a:lnTo>
                  <a:pt x="1141349" y="300100"/>
                </a:lnTo>
              </a:path>
            </a:pathLst>
          </a:custGeom>
          <a:ln w="17780">
            <a:solidFill>
              <a:srgbClr val="5260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625975" y="5518150"/>
            <a:ext cx="4518025" cy="1250948"/>
          </a:xfrm>
          <a:custGeom>
            <a:avLst/>
            <a:gdLst/>
            <a:ahLst/>
            <a:cxnLst/>
            <a:rect l="l" t="t" r="r" b="b"/>
            <a:pathLst>
              <a:path w="4518025" h="1250948">
                <a:moveTo>
                  <a:pt x="4505325" y="25400"/>
                </a:moveTo>
                <a:lnTo>
                  <a:pt x="3957574" y="0"/>
                </a:lnTo>
                <a:lnTo>
                  <a:pt x="3616325" y="128587"/>
                </a:lnTo>
                <a:lnTo>
                  <a:pt x="3073400" y="69850"/>
                </a:lnTo>
                <a:lnTo>
                  <a:pt x="2760599" y="561975"/>
                </a:lnTo>
                <a:lnTo>
                  <a:pt x="2540000" y="336550"/>
                </a:lnTo>
                <a:lnTo>
                  <a:pt x="2146300" y="488950"/>
                </a:lnTo>
                <a:lnTo>
                  <a:pt x="2293874" y="817562"/>
                </a:lnTo>
                <a:lnTo>
                  <a:pt x="1701800" y="654050"/>
                </a:lnTo>
                <a:lnTo>
                  <a:pt x="1409700" y="857250"/>
                </a:lnTo>
                <a:lnTo>
                  <a:pt x="0" y="1047750"/>
                </a:lnTo>
                <a:lnTo>
                  <a:pt x="457200" y="1250948"/>
                </a:lnTo>
                <a:lnTo>
                  <a:pt x="1651000" y="1073150"/>
                </a:lnTo>
                <a:lnTo>
                  <a:pt x="2019300" y="1187450"/>
                </a:lnTo>
                <a:lnTo>
                  <a:pt x="3327400" y="1096962"/>
                </a:lnTo>
                <a:lnTo>
                  <a:pt x="3683000" y="1187450"/>
                </a:lnTo>
                <a:lnTo>
                  <a:pt x="3898900" y="946150"/>
                </a:lnTo>
                <a:lnTo>
                  <a:pt x="4305300" y="1136650"/>
                </a:lnTo>
                <a:lnTo>
                  <a:pt x="4311650" y="538162"/>
                </a:lnTo>
                <a:lnTo>
                  <a:pt x="4518025" y="411523"/>
                </a:lnTo>
              </a:path>
            </a:pathLst>
          </a:custGeom>
          <a:ln w="17780">
            <a:solidFill>
              <a:srgbClr val="5260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640826" y="1463675"/>
            <a:ext cx="503174" cy="1355725"/>
          </a:xfrm>
          <a:custGeom>
            <a:avLst/>
            <a:gdLst/>
            <a:ahLst/>
            <a:cxnLst/>
            <a:rect l="l" t="t" r="r" b="b"/>
            <a:pathLst>
              <a:path w="503174" h="1355725">
                <a:moveTo>
                  <a:pt x="0" y="0"/>
                </a:moveTo>
                <a:lnTo>
                  <a:pt x="168275" y="496824"/>
                </a:lnTo>
                <a:lnTo>
                  <a:pt x="168275" y="1006475"/>
                </a:lnTo>
                <a:lnTo>
                  <a:pt x="425450" y="1355725"/>
                </a:lnTo>
                <a:lnTo>
                  <a:pt x="441325" y="915924"/>
                </a:lnTo>
                <a:lnTo>
                  <a:pt x="377825" y="635000"/>
                </a:lnTo>
                <a:lnTo>
                  <a:pt x="503174" y="387274"/>
                </a:lnTo>
              </a:path>
            </a:pathLst>
          </a:custGeom>
          <a:ln w="17780">
            <a:solidFill>
              <a:srgbClr val="5260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7864475" y="5664200"/>
            <a:ext cx="1025525" cy="622300"/>
          </a:xfrm>
          <a:custGeom>
            <a:avLst/>
            <a:gdLst/>
            <a:ahLst/>
            <a:cxnLst/>
            <a:rect l="l" t="t" r="r" b="b"/>
            <a:pathLst>
              <a:path w="1025525" h="622300">
                <a:moveTo>
                  <a:pt x="800100" y="0"/>
                </a:moveTo>
                <a:lnTo>
                  <a:pt x="508000" y="96837"/>
                </a:lnTo>
                <a:lnTo>
                  <a:pt x="377825" y="173037"/>
                </a:lnTo>
                <a:lnTo>
                  <a:pt x="228600" y="342900"/>
                </a:lnTo>
                <a:lnTo>
                  <a:pt x="0" y="622300"/>
                </a:lnTo>
                <a:lnTo>
                  <a:pt x="571500" y="417512"/>
                </a:lnTo>
                <a:lnTo>
                  <a:pt x="685800" y="288925"/>
                </a:lnTo>
                <a:lnTo>
                  <a:pt x="1025525" y="225425"/>
                </a:lnTo>
                <a:lnTo>
                  <a:pt x="800100" y="0"/>
                </a:lnTo>
                <a:close/>
              </a:path>
            </a:pathLst>
          </a:custGeom>
          <a:ln w="17780">
            <a:solidFill>
              <a:srgbClr val="5260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9375" y="3810000"/>
            <a:ext cx="4343400" cy="3047998"/>
          </a:xfrm>
          <a:custGeom>
            <a:avLst/>
            <a:gdLst/>
            <a:ahLst/>
            <a:cxnLst/>
            <a:rect l="l" t="t" r="r" b="b"/>
            <a:pathLst>
              <a:path w="4343400" h="3047998">
                <a:moveTo>
                  <a:pt x="0" y="0"/>
                </a:moveTo>
                <a:lnTo>
                  <a:pt x="152400" y="533400"/>
                </a:lnTo>
                <a:lnTo>
                  <a:pt x="609600" y="609600"/>
                </a:lnTo>
                <a:lnTo>
                  <a:pt x="914400" y="1143000"/>
                </a:lnTo>
                <a:lnTo>
                  <a:pt x="838200" y="1524000"/>
                </a:lnTo>
                <a:lnTo>
                  <a:pt x="1066800" y="1752600"/>
                </a:lnTo>
                <a:lnTo>
                  <a:pt x="914400" y="2209800"/>
                </a:lnTo>
                <a:lnTo>
                  <a:pt x="990600" y="2590800"/>
                </a:lnTo>
                <a:lnTo>
                  <a:pt x="2362200" y="2971798"/>
                </a:lnTo>
                <a:lnTo>
                  <a:pt x="2667000" y="2743200"/>
                </a:lnTo>
                <a:lnTo>
                  <a:pt x="3505200" y="2743200"/>
                </a:lnTo>
                <a:lnTo>
                  <a:pt x="3657600" y="2590800"/>
                </a:lnTo>
                <a:lnTo>
                  <a:pt x="4343400" y="2971798"/>
                </a:lnTo>
                <a:lnTo>
                  <a:pt x="4191002" y="3047998"/>
                </a:lnTo>
              </a:path>
              <a:path w="4343400" h="3047998">
                <a:moveTo>
                  <a:pt x="4190994" y="3047998"/>
                </a:moveTo>
                <a:lnTo>
                  <a:pt x="3657600" y="2895600"/>
                </a:lnTo>
                <a:lnTo>
                  <a:pt x="3429000" y="2971798"/>
                </a:lnTo>
                <a:lnTo>
                  <a:pt x="2590816" y="3047998"/>
                </a:lnTo>
              </a:path>
              <a:path w="4343400" h="3047998">
                <a:moveTo>
                  <a:pt x="2285985" y="3047998"/>
                </a:moveTo>
                <a:lnTo>
                  <a:pt x="762000" y="2895600"/>
                </a:lnTo>
                <a:lnTo>
                  <a:pt x="304800" y="2971798"/>
                </a:lnTo>
                <a:lnTo>
                  <a:pt x="152400" y="2667000"/>
                </a:lnTo>
                <a:lnTo>
                  <a:pt x="457200" y="2286000"/>
                </a:lnTo>
                <a:lnTo>
                  <a:pt x="533400" y="1752600"/>
                </a:lnTo>
                <a:lnTo>
                  <a:pt x="228600" y="1371600"/>
                </a:lnTo>
                <a:lnTo>
                  <a:pt x="381000" y="990600"/>
                </a:lnTo>
                <a:lnTo>
                  <a:pt x="76200" y="838200"/>
                </a:lnTo>
                <a:lnTo>
                  <a:pt x="0" y="0"/>
                </a:lnTo>
              </a:path>
            </a:pathLst>
          </a:custGeom>
          <a:ln w="9525">
            <a:solidFill>
              <a:srgbClr val="5260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-5182" y="3631184"/>
            <a:ext cx="2211680" cy="27121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73062" y="3973448"/>
            <a:ext cx="552450" cy="20193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77404" y="4828081"/>
            <a:ext cx="335828" cy="2942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2249" y="127253"/>
            <a:ext cx="8299500" cy="1325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0491" y="1644015"/>
            <a:ext cx="8383016" cy="44885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10/20/2016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16.png"/><Relationship Id="rId3" Type="http://schemas.openxmlformats.org/officeDocument/2006/relationships/image" Target="../media/image109.png"/><Relationship Id="rId7" Type="http://schemas.openxmlformats.org/officeDocument/2006/relationships/image" Target="../media/image111.png"/><Relationship Id="rId12" Type="http://schemas.openxmlformats.org/officeDocument/2006/relationships/image" Target="../media/image11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4.png"/><Relationship Id="rId5" Type="http://schemas.openxmlformats.org/officeDocument/2006/relationships/image" Target="../media/image26.png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4" Type="http://schemas.openxmlformats.org/officeDocument/2006/relationships/image" Target="../media/image11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128.png"/><Relationship Id="rId18" Type="http://schemas.openxmlformats.org/officeDocument/2006/relationships/image" Target="../media/image133.png"/><Relationship Id="rId3" Type="http://schemas.openxmlformats.org/officeDocument/2006/relationships/image" Target="../media/image120.png"/><Relationship Id="rId7" Type="http://schemas.openxmlformats.org/officeDocument/2006/relationships/image" Target="../media/image123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6.png"/><Relationship Id="rId5" Type="http://schemas.openxmlformats.org/officeDocument/2006/relationships/image" Target="../media/image121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19" Type="http://schemas.openxmlformats.org/officeDocument/2006/relationships/image" Target="../media/image134.png"/><Relationship Id="rId4" Type="http://schemas.openxmlformats.org/officeDocument/2006/relationships/image" Target="../media/image11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3.png"/><Relationship Id="rId18" Type="http://schemas.openxmlformats.org/officeDocument/2006/relationships/image" Target="../media/image148.png"/><Relationship Id="rId3" Type="http://schemas.openxmlformats.org/officeDocument/2006/relationships/image" Target="../media/image135.png"/><Relationship Id="rId7" Type="http://schemas.openxmlformats.org/officeDocument/2006/relationships/image" Target="../media/image52.png"/><Relationship Id="rId12" Type="http://schemas.openxmlformats.org/officeDocument/2006/relationships/image" Target="../media/image142.png"/><Relationship Id="rId17" Type="http://schemas.openxmlformats.org/officeDocument/2006/relationships/image" Target="../media/image14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1.png"/><Relationship Id="rId5" Type="http://schemas.openxmlformats.org/officeDocument/2006/relationships/image" Target="../media/image136.png"/><Relationship Id="rId15" Type="http://schemas.openxmlformats.org/officeDocument/2006/relationships/image" Target="../media/image145.png"/><Relationship Id="rId10" Type="http://schemas.openxmlformats.org/officeDocument/2006/relationships/image" Target="../media/image140.png"/><Relationship Id="rId19" Type="http://schemas.openxmlformats.org/officeDocument/2006/relationships/image" Target="../media/image149.png"/><Relationship Id="rId4" Type="http://schemas.openxmlformats.org/officeDocument/2006/relationships/image" Target="../media/image11.png"/><Relationship Id="rId9" Type="http://schemas.openxmlformats.org/officeDocument/2006/relationships/image" Target="../media/image139.png"/><Relationship Id="rId14" Type="http://schemas.openxmlformats.org/officeDocument/2006/relationships/image" Target="../media/image1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8.png"/><Relationship Id="rId18" Type="http://schemas.openxmlformats.org/officeDocument/2006/relationships/image" Target="../media/image163.png"/><Relationship Id="rId3" Type="http://schemas.openxmlformats.org/officeDocument/2006/relationships/image" Target="../media/image150.png"/><Relationship Id="rId21" Type="http://schemas.openxmlformats.org/officeDocument/2006/relationships/image" Target="../media/image166.png"/><Relationship Id="rId7" Type="http://schemas.openxmlformats.org/officeDocument/2006/relationships/image" Target="../media/image152.png"/><Relationship Id="rId12" Type="http://schemas.openxmlformats.org/officeDocument/2006/relationships/image" Target="../media/image157.png"/><Relationship Id="rId17" Type="http://schemas.openxmlformats.org/officeDocument/2006/relationships/image" Target="../media/image16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61.png"/><Relationship Id="rId20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6.png"/><Relationship Id="rId5" Type="http://schemas.openxmlformats.org/officeDocument/2006/relationships/image" Target="../media/image151.png"/><Relationship Id="rId15" Type="http://schemas.openxmlformats.org/officeDocument/2006/relationships/image" Target="../media/image160.png"/><Relationship Id="rId23" Type="http://schemas.openxmlformats.org/officeDocument/2006/relationships/image" Target="../media/image52.png"/><Relationship Id="rId10" Type="http://schemas.openxmlformats.org/officeDocument/2006/relationships/image" Target="../media/image155.png"/><Relationship Id="rId19" Type="http://schemas.openxmlformats.org/officeDocument/2006/relationships/image" Target="../media/image164.png"/><Relationship Id="rId4" Type="http://schemas.openxmlformats.org/officeDocument/2006/relationships/image" Target="../media/image98.png"/><Relationship Id="rId9" Type="http://schemas.openxmlformats.org/officeDocument/2006/relationships/image" Target="../media/image154.png"/><Relationship Id="rId14" Type="http://schemas.openxmlformats.org/officeDocument/2006/relationships/image" Target="../media/image159.png"/><Relationship Id="rId22" Type="http://schemas.openxmlformats.org/officeDocument/2006/relationships/image" Target="../media/image1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3" Type="http://schemas.openxmlformats.org/officeDocument/2006/relationships/image" Target="../media/image168.png"/><Relationship Id="rId7" Type="http://schemas.openxmlformats.org/officeDocument/2006/relationships/image" Target="../media/image55.png"/><Relationship Id="rId12" Type="http://schemas.openxmlformats.org/officeDocument/2006/relationships/image" Target="../media/image17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174.png"/><Relationship Id="rId5" Type="http://schemas.openxmlformats.org/officeDocument/2006/relationships/image" Target="../media/image11.png"/><Relationship Id="rId10" Type="http://schemas.openxmlformats.org/officeDocument/2006/relationships/image" Target="../media/image173.png"/><Relationship Id="rId4" Type="http://schemas.openxmlformats.org/officeDocument/2006/relationships/image" Target="../media/image169.png"/><Relationship Id="rId9" Type="http://schemas.openxmlformats.org/officeDocument/2006/relationships/image" Target="../media/image172.png"/><Relationship Id="rId1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185.png"/><Relationship Id="rId3" Type="http://schemas.openxmlformats.org/officeDocument/2006/relationships/image" Target="../media/image177.png"/><Relationship Id="rId7" Type="http://schemas.openxmlformats.org/officeDocument/2006/relationships/image" Target="../media/image179.png"/><Relationship Id="rId12" Type="http://schemas.openxmlformats.org/officeDocument/2006/relationships/image" Target="../media/image18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183.png"/><Relationship Id="rId5" Type="http://schemas.openxmlformats.org/officeDocument/2006/relationships/image" Target="../media/image11.png"/><Relationship Id="rId10" Type="http://schemas.openxmlformats.org/officeDocument/2006/relationships/image" Target="../media/image182.png"/><Relationship Id="rId4" Type="http://schemas.openxmlformats.org/officeDocument/2006/relationships/image" Target="../media/image178.png"/><Relationship Id="rId9" Type="http://schemas.openxmlformats.org/officeDocument/2006/relationships/image" Target="../media/image181.png"/><Relationship Id="rId1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image" Target="../media/image193.png"/><Relationship Id="rId3" Type="http://schemas.openxmlformats.org/officeDocument/2006/relationships/image" Target="../media/image186.png"/><Relationship Id="rId7" Type="http://schemas.openxmlformats.org/officeDocument/2006/relationships/image" Target="../media/image188.png"/><Relationship Id="rId12" Type="http://schemas.openxmlformats.org/officeDocument/2006/relationships/image" Target="../media/image19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11" Type="http://schemas.openxmlformats.org/officeDocument/2006/relationships/image" Target="../media/image9.png"/><Relationship Id="rId5" Type="http://schemas.openxmlformats.org/officeDocument/2006/relationships/image" Target="../media/image55.png"/><Relationship Id="rId15" Type="http://schemas.openxmlformats.org/officeDocument/2006/relationships/image" Target="../media/image195.png"/><Relationship Id="rId10" Type="http://schemas.openxmlformats.org/officeDocument/2006/relationships/image" Target="../media/image191.png"/><Relationship Id="rId4" Type="http://schemas.openxmlformats.org/officeDocument/2006/relationships/image" Target="../media/image11.png"/><Relationship Id="rId9" Type="http://schemas.openxmlformats.org/officeDocument/2006/relationships/image" Target="../media/image190.png"/><Relationship Id="rId14" Type="http://schemas.openxmlformats.org/officeDocument/2006/relationships/image" Target="../media/image19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04.png"/><Relationship Id="rId18" Type="http://schemas.openxmlformats.org/officeDocument/2006/relationships/image" Target="../media/image28.png"/><Relationship Id="rId3" Type="http://schemas.openxmlformats.org/officeDocument/2006/relationships/image" Target="../media/image196.png"/><Relationship Id="rId21" Type="http://schemas.openxmlformats.org/officeDocument/2006/relationships/image" Target="../media/image211.png"/><Relationship Id="rId7" Type="http://schemas.openxmlformats.org/officeDocument/2006/relationships/image" Target="../media/image11.png"/><Relationship Id="rId12" Type="http://schemas.openxmlformats.org/officeDocument/2006/relationships/image" Target="../media/image203.png"/><Relationship Id="rId17" Type="http://schemas.openxmlformats.org/officeDocument/2006/relationships/image" Target="../media/image208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07.png"/><Relationship Id="rId20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11" Type="http://schemas.openxmlformats.org/officeDocument/2006/relationships/image" Target="../media/image202.png"/><Relationship Id="rId5" Type="http://schemas.openxmlformats.org/officeDocument/2006/relationships/image" Target="../media/image198.png"/><Relationship Id="rId15" Type="http://schemas.openxmlformats.org/officeDocument/2006/relationships/image" Target="../media/image206.png"/><Relationship Id="rId23" Type="http://schemas.openxmlformats.org/officeDocument/2006/relationships/image" Target="../media/image213.png"/><Relationship Id="rId10" Type="http://schemas.openxmlformats.org/officeDocument/2006/relationships/image" Target="../media/image201.png"/><Relationship Id="rId19" Type="http://schemas.openxmlformats.org/officeDocument/2006/relationships/image" Target="../media/image209.png"/><Relationship Id="rId4" Type="http://schemas.openxmlformats.org/officeDocument/2006/relationships/image" Target="../media/image197.png"/><Relationship Id="rId9" Type="http://schemas.openxmlformats.org/officeDocument/2006/relationships/image" Target="../media/image200.png"/><Relationship Id="rId14" Type="http://schemas.openxmlformats.org/officeDocument/2006/relationships/image" Target="../media/image205.png"/><Relationship Id="rId22" Type="http://schemas.openxmlformats.org/officeDocument/2006/relationships/image" Target="../media/image2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13" Type="http://schemas.openxmlformats.org/officeDocument/2006/relationships/image" Target="../media/image221.png"/><Relationship Id="rId18" Type="http://schemas.openxmlformats.org/officeDocument/2006/relationships/image" Target="../media/image226.png"/><Relationship Id="rId3" Type="http://schemas.openxmlformats.org/officeDocument/2006/relationships/image" Target="../media/image214.png"/><Relationship Id="rId21" Type="http://schemas.openxmlformats.org/officeDocument/2006/relationships/image" Target="../media/image229.png"/><Relationship Id="rId7" Type="http://schemas.openxmlformats.org/officeDocument/2006/relationships/image" Target="../media/image216.png"/><Relationship Id="rId12" Type="http://schemas.openxmlformats.org/officeDocument/2006/relationships/image" Target="../media/image220.png"/><Relationship Id="rId17" Type="http://schemas.openxmlformats.org/officeDocument/2006/relationships/image" Target="../media/image225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24.png"/><Relationship Id="rId20" Type="http://schemas.openxmlformats.org/officeDocument/2006/relationships/image" Target="../media/image2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11" Type="http://schemas.openxmlformats.org/officeDocument/2006/relationships/image" Target="../media/image219.png"/><Relationship Id="rId5" Type="http://schemas.openxmlformats.org/officeDocument/2006/relationships/image" Target="../media/image11.png"/><Relationship Id="rId15" Type="http://schemas.openxmlformats.org/officeDocument/2006/relationships/image" Target="../media/image223.png"/><Relationship Id="rId10" Type="http://schemas.openxmlformats.org/officeDocument/2006/relationships/image" Target="../media/image218.png"/><Relationship Id="rId19" Type="http://schemas.openxmlformats.org/officeDocument/2006/relationships/image" Target="../media/image227.png"/><Relationship Id="rId4" Type="http://schemas.openxmlformats.org/officeDocument/2006/relationships/image" Target="../media/image215.png"/><Relationship Id="rId9" Type="http://schemas.openxmlformats.org/officeDocument/2006/relationships/image" Target="../media/image52.png"/><Relationship Id="rId14" Type="http://schemas.openxmlformats.org/officeDocument/2006/relationships/image" Target="../media/image222.png"/><Relationship Id="rId22" Type="http://schemas.openxmlformats.org/officeDocument/2006/relationships/image" Target="../media/image2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38.png"/><Relationship Id="rId18" Type="http://schemas.openxmlformats.org/officeDocument/2006/relationships/image" Target="../media/image243.png"/><Relationship Id="rId3" Type="http://schemas.openxmlformats.org/officeDocument/2006/relationships/image" Target="../media/image231.png"/><Relationship Id="rId7" Type="http://schemas.openxmlformats.org/officeDocument/2006/relationships/image" Target="../media/image233.png"/><Relationship Id="rId12" Type="http://schemas.openxmlformats.org/officeDocument/2006/relationships/image" Target="../media/image237.png"/><Relationship Id="rId17" Type="http://schemas.openxmlformats.org/officeDocument/2006/relationships/image" Target="../media/image242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11" Type="http://schemas.openxmlformats.org/officeDocument/2006/relationships/image" Target="../media/image236.png"/><Relationship Id="rId5" Type="http://schemas.openxmlformats.org/officeDocument/2006/relationships/image" Target="../media/image55.png"/><Relationship Id="rId15" Type="http://schemas.openxmlformats.org/officeDocument/2006/relationships/image" Target="../media/image240.png"/><Relationship Id="rId10" Type="http://schemas.openxmlformats.org/officeDocument/2006/relationships/image" Target="../media/image235.png"/><Relationship Id="rId4" Type="http://schemas.openxmlformats.org/officeDocument/2006/relationships/image" Target="../media/image11.png"/><Relationship Id="rId9" Type="http://schemas.openxmlformats.org/officeDocument/2006/relationships/image" Target="../media/image234.png"/><Relationship Id="rId14" Type="http://schemas.openxmlformats.org/officeDocument/2006/relationships/image" Target="../media/image2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13" Type="http://schemas.openxmlformats.org/officeDocument/2006/relationships/image" Target="../media/image251.png"/><Relationship Id="rId3" Type="http://schemas.openxmlformats.org/officeDocument/2006/relationships/image" Target="../media/image244.png"/><Relationship Id="rId7" Type="http://schemas.openxmlformats.org/officeDocument/2006/relationships/image" Target="../media/image246.png"/><Relationship Id="rId12" Type="http://schemas.openxmlformats.org/officeDocument/2006/relationships/image" Target="../media/image28.png"/><Relationship Id="rId17" Type="http://schemas.openxmlformats.org/officeDocument/2006/relationships/image" Target="../media/image255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5.png"/><Relationship Id="rId11" Type="http://schemas.openxmlformats.org/officeDocument/2006/relationships/image" Target="../media/image250.png"/><Relationship Id="rId5" Type="http://schemas.openxmlformats.org/officeDocument/2006/relationships/image" Target="../media/image26.png"/><Relationship Id="rId15" Type="http://schemas.openxmlformats.org/officeDocument/2006/relationships/image" Target="../media/image253.png"/><Relationship Id="rId10" Type="http://schemas.openxmlformats.org/officeDocument/2006/relationships/image" Target="../media/image249.png"/><Relationship Id="rId4" Type="http://schemas.openxmlformats.org/officeDocument/2006/relationships/image" Target="../media/image11.png"/><Relationship Id="rId9" Type="http://schemas.openxmlformats.org/officeDocument/2006/relationships/image" Target="../media/image248.png"/><Relationship Id="rId14" Type="http://schemas.openxmlformats.org/officeDocument/2006/relationships/image" Target="../media/image2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264.png"/><Relationship Id="rId3" Type="http://schemas.openxmlformats.org/officeDocument/2006/relationships/image" Target="../media/image256.png"/><Relationship Id="rId7" Type="http://schemas.openxmlformats.org/officeDocument/2006/relationships/image" Target="../media/image259.png"/><Relationship Id="rId12" Type="http://schemas.openxmlformats.org/officeDocument/2006/relationships/image" Target="../media/image263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62.png"/><Relationship Id="rId5" Type="http://schemas.openxmlformats.org/officeDocument/2006/relationships/image" Target="../media/image258.png"/><Relationship Id="rId15" Type="http://schemas.openxmlformats.org/officeDocument/2006/relationships/image" Target="../media/image266.png"/><Relationship Id="rId10" Type="http://schemas.openxmlformats.org/officeDocument/2006/relationships/image" Target="../media/image261.png"/><Relationship Id="rId4" Type="http://schemas.openxmlformats.org/officeDocument/2006/relationships/image" Target="../media/image257.png"/><Relationship Id="rId9" Type="http://schemas.openxmlformats.org/officeDocument/2006/relationships/image" Target="../media/image28.png"/><Relationship Id="rId14" Type="http://schemas.openxmlformats.org/officeDocument/2006/relationships/image" Target="../media/image26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75.png"/><Relationship Id="rId3" Type="http://schemas.openxmlformats.org/officeDocument/2006/relationships/image" Target="../media/image268.png"/><Relationship Id="rId7" Type="http://schemas.openxmlformats.org/officeDocument/2006/relationships/image" Target="../media/image270.png"/><Relationship Id="rId12" Type="http://schemas.openxmlformats.org/officeDocument/2006/relationships/image" Target="../media/image27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9.png"/><Relationship Id="rId11" Type="http://schemas.openxmlformats.org/officeDocument/2006/relationships/image" Target="../media/image273.png"/><Relationship Id="rId5" Type="http://schemas.openxmlformats.org/officeDocument/2006/relationships/image" Target="../media/image55.png"/><Relationship Id="rId10" Type="http://schemas.openxmlformats.org/officeDocument/2006/relationships/image" Target="../media/image272.png"/><Relationship Id="rId4" Type="http://schemas.openxmlformats.org/officeDocument/2006/relationships/image" Target="../media/image11.png"/><Relationship Id="rId9" Type="http://schemas.openxmlformats.org/officeDocument/2006/relationships/image" Target="../media/image271.png"/><Relationship Id="rId14" Type="http://schemas.openxmlformats.org/officeDocument/2006/relationships/image" Target="../media/image27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84.png"/><Relationship Id="rId3" Type="http://schemas.openxmlformats.org/officeDocument/2006/relationships/image" Target="../media/image277.png"/><Relationship Id="rId7" Type="http://schemas.openxmlformats.org/officeDocument/2006/relationships/image" Target="../media/image279.png"/><Relationship Id="rId12" Type="http://schemas.openxmlformats.org/officeDocument/2006/relationships/image" Target="../media/image283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8.png"/><Relationship Id="rId11" Type="http://schemas.openxmlformats.org/officeDocument/2006/relationships/image" Target="../media/image282.png"/><Relationship Id="rId5" Type="http://schemas.openxmlformats.org/officeDocument/2006/relationships/image" Target="../media/image55.png"/><Relationship Id="rId15" Type="http://schemas.openxmlformats.org/officeDocument/2006/relationships/image" Target="../media/image286.png"/><Relationship Id="rId10" Type="http://schemas.openxmlformats.org/officeDocument/2006/relationships/image" Target="../media/image281.png"/><Relationship Id="rId4" Type="http://schemas.openxmlformats.org/officeDocument/2006/relationships/image" Target="../media/image11.png"/><Relationship Id="rId9" Type="http://schemas.openxmlformats.org/officeDocument/2006/relationships/image" Target="../media/image280.png"/><Relationship Id="rId14" Type="http://schemas.openxmlformats.org/officeDocument/2006/relationships/image" Target="../media/image28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8.png"/><Relationship Id="rId7" Type="http://schemas.openxmlformats.org/officeDocument/2006/relationships/image" Target="../media/image28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26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11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1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25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4.png"/><Relationship Id="rId9" Type="http://schemas.openxmlformats.org/officeDocument/2006/relationships/image" Target="../media/image9.png"/><Relationship Id="rId1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1.png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69.png"/><Relationship Id="rId5" Type="http://schemas.openxmlformats.org/officeDocument/2006/relationships/image" Target="../media/image55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11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7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9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4" Type="http://schemas.openxmlformats.org/officeDocument/2006/relationships/image" Target="../media/image81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4.png"/><Relationship Id="rId3" Type="http://schemas.openxmlformats.org/officeDocument/2006/relationships/image" Target="../media/image97.png"/><Relationship Id="rId7" Type="http://schemas.openxmlformats.org/officeDocument/2006/relationships/image" Target="../media/image55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02.png"/><Relationship Id="rId5" Type="http://schemas.openxmlformats.org/officeDocument/2006/relationships/image" Target="../media/image99.png"/><Relationship Id="rId15" Type="http://schemas.openxmlformats.org/officeDocument/2006/relationships/image" Target="../media/image106.png"/><Relationship Id="rId10" Type="http://schemas.openxmlformats.org/officeDocument/2006/relationships/image" Target="../media/image9.png"/><Relationship Id="rId4" Type="http://schemas.openxmlformats.org/officeDocument/2006/relationships/image" Target="../media/image98.png"/><Relationship Id="rId9" Type="http://schemas.openxmlformats.org/officeDocument/2006/relationships/image" Target="../media/image101.png"/><Relationship Id="rId14" Type="http://schemas.openxmlformats.org/officeDocument/2006/relationships/image" Target="../media/image10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0029" marR="12700" indent="568325">
              <a:lnSpc>
                <a:spcPct val="100000"/>
              </a:lnSpc>
            </a:pPr>
            <a:r>
              <a:rPr sz="5400" dirty="0" smtClean="0">
                <a:solidFill>
                  <a:srgbClr val="FFFFCC"/>
                </a:solidFill>
                <a:latin typeface="Tahoma"/>
                <a:cs typeface="Tahoma"/>
              </a:rPr>
              <a:t>Greek</a:t>
            </a:r>
            <a:r>
              <a:rPr sz="5400" spc="-35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5400" spc="0" dirty="0" smtClean="0">
                <a:solidFill>
                  <a:srgbClr val="FFFFCC"/>
                </a:solidFill>
                <a:latin typeface="Tahoma"/>
                <a:cs typeface="Tahoma"/>
              </a:rPr>
              <a:t>Tragedy: Aeschylus’</a:t>
            </a:r>
            <a:r>
              <a:rPr sz="5400" spc="-35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5400" spc="0" dirty="0" smtClean="0">
                <a:solidFill>
                  <a:srgbClr val="FFFFCC"/>
                </a:solidFill>
                <a:latin typeface="Tahoma"/>
                <a:cs typeface="Tahoma"/>
              </a:rPr>
              <a:t>Oresteia</a:t>
            </a:r>
            <a:endParaRPr sz="54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9400" y="4715255"/>
            <a:ext cx="3387852" cy="661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67755" y="4715255"/>
            <a:ext cx="665988" cy="661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59429" y="4845050"/>
            <a:ext cx="2875280" cy="488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>
                <a:solidFill>
                  <a:srgbClr val="FFFFFF"/>
                </a:solidFill>
                <a:latin typeface="Tahoma"/>
                <a:cs typeface="Tahoma"/>
              </a:rPr>
              <a:t>Alan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J. M. Haffa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2663" y="286511"/>
            <a:ext cx="6178295" cy="89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49440" y="286511"/>
            <a:ext cx="906779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80" rIns="0" bIns="0" rtlCol="0">
            <a:noAutofit/>
          </a:bodyPr>
          <a:lstStyle/>
          <a:p>
            <a:pPr marL="1425575">
              <a:lnSpc>
                <a:spcPts val="5255"/>
              </a:lnSpc>
            </a:pPr>
            <a:r>
              <a:rPr sz="4400" dirty="0" smtClean="0">
                <a:solidFill>
                  <a:srgbClr val="FFFFCC"/>
                </a:solidFill>
                <a:latin typeface="Tahoma"/>
                <a:cs typeface="Tahoma"/>
              </a:rPr>
              <a:t>Issues</a:t>
            </a:r>
            <a:r>
              <a:rPr sz="4400" spc="-45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in</a:t>
            </a:r>
            <a:r>
              <a:rPr sz="4400" spc="-20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Agame</a:t>
            </a:r>
            <a:r>
              <a:rPr sz="4400" spc="-15" dirty="0" smtClean="0">
                <a:solidFill>
                  <a:srgbClr val="FFFFCC"/>
                </a:solidFill>
                <a:latin typeface="Tahoma"/>
                <a:cs typeface="Tahoma"/>
              </a:rPr>
              <a:t>m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non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7075" y="1655064"/>
            <a:ext cx="641604" cy="452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5112" y="1531619"/>
            <a:ext cx="8628888" cy="5821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5112" y="1958339"/>
            <a:ext cx="7495032" cy="5821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34656" y="1958339"/>
            <a:ext cx="586740" cy="5821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7075" y="2593848"/>
            <a:ext cx="641604" cy="452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5112" y="2470404"/>
            <a:ext cx="2063495" cy="5821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03120" y="2470404"/>
            <a:ext cx="586740" cy="5821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7075" y="3105911"/>
            <a:ext cx="641604" cy="452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5112" y="2982467"/>
            <a:ext cx="8595360" cy="5821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5112" y="3409188"/>
            <a:ext cx="5960364" cy="5821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99988" y="3409188"/>
            <a:ext cx="586739" cy="5821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7075" y="4044696"/>
            <a:ext cx="641604" cy="452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5112" y="3921252"/>
            <a:ext cx="8628888" cy="5821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5112" y="4347971"/>
            <a:ext cx="6771132" cy="5821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10756" y="4347971"/>
            <a:ext cx="586740" cy="5821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7075" y="4983479"/>
            <a:ext cx="641604" cy="4526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5112" y="4860035"/>
            <a:ext cx="8369808" cy="58216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5112" y="5286755"/>
            <a:ext cx="8215884" cy="5821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5112" y="5713476"/>
            <a:ext cx="2944367" cy="5821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83992" y="5713476"/>
            <a:ext cx="586740" cy="5821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80491" y="1644522"/>
            <a:ext cx="8676640" cy="4612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spc="-2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2250" spc="-15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Justice: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Clytemnaestra</a:t>
            </a:r>
            <a:r>
              <a:rPr sz="2800" spc="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2800" spc="-30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ngry</a:t>
            </a:r>
            <a:r>
              <a:rPr sz="2800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ause of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ath</a:t>
            </a:r>
            <a:endParaRPr sz="28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Iphigeneia</a:t>
            </a:r>
            <a:r>
              <a:rPr sz="2800" spc="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also</a:t>
            </a:r>
            <a:r>
              <a:rPr sz="2800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ause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Cassandra</a:t>
            </a:r>
            <a:endParaRPr sz="2800">
              <a:latin typeface="Tahoma"/>
              <a:cs typeface="Tahoma"/>
            </a:endParaRPr>
          </a:p>
          <a:p>
            <a:pPr>
              <a:lnSpc>
                <a:spcPts val="650"/>
              </a:lnSpc>
              <a:spcBef>
                <a:spcPts val="22"/>
              </a:spcBef>
            </a:pPr>
            <a:endParaRPr sz="650"/>
          </a:p>
          <a:p>
            <a:pPr marL="12700">
              <a:lnSpc>
                <a:spcPct val="100000"/>
              </a:lnSpc>
            </a:pPr>
            <a:r>
              <a:rPr sz="2250" spc="-2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2250" spc="-15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Curse</a:t>
            </a:r>
            <a:endParaRPr sz="2800">
              <a:latin typeface="Tahoma"/>
              <a:cs typeface="Tahoma"/>
            </a:endParaRPr>
          </a:p>
          <a:p>
            <a:pPr>
              <a:lnSpc>
                <a:spcPts val="650"/>
              </a:lnSpc>
              <a:spcBef>
                <a:spcPts val="23"/>
              </a:spcBef>
            </a:pPr>
            <a:endParaRPr sz="650"/>
          </a:p>
          <a:p>
            <a:pPr marL="12700">
              <a:lnSpc>
                <a:spcPct val="100000"/>
              </a:lnSpc>
            </a:pPr>
            <a:r>
              <a:rPr sz="2250" spc="-2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2250" spc="-15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mal</a:t>
            </a:r>
            <a:r>
              <a:rPr sz="2800" spc="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35" dirty="0" smtClean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ower: Clytemnestra</a:t>
            </a:r>
            <a:r>
              <a:rPr sz="2800" spc="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ca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led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mascul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ine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endParaRPr sz="28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Chorus;</a:t>
            </a:r>
            <a:r>
              <a:rPr sz="2800" spc="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she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28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threat</a:t>
            </a:r>
            <a:endParaRPr sz="2800">
              <a:latin typeface="Tahoma"/>
              <a:cs typeface="Tahoma"/>
            </a:endParaRPr>
          </a:p>
          <a:p>
            <a:pPr>
              <a:lnSpc>
                <a:spcPts val="650"/>
              </a:lnSpc>
              <a:spcBef>
                <a:spcPts val="24"/>
              </a:spcBef>
            </a:pPr>
            <a:endParaRPr sz="650"/>
          </a:p>
          <a:p>
            <a:pPr marL="355600" marR="260985" indent="-342900">
              <a:lnSpc>
                <a:spcPct val="100000"/>
              </a:lnSpc>
            </a:pPr>
            <a:r>
              <a:rPr sz="2250" spc="-2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2250" spc="-15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Polit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cs: with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death</a:t>
            </a:r>
            <a:r>
              <a:rPr sz="28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amemn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8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rise of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Aegisthus, 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here</a:t>
            </a:r>
            <a:r>
              <a:rPr sz="2800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threat</a:t>
            </a:r>
            <a:r>
              <a:rPr sz="2800" spc="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iv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l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war;</a:t>
            </a:r>
            <a:endParaRPr sz="2800">
              <a:latin typeface="Tahoma"/>
              <a:cs typeface="Tahoma"/>
            </a:endParaRPr>
          </a:p>
          <a:p>
            <a:pPr>
              <a:lnSpc>
                <a:spcPts val="650"/>
              </a:lnSpc>
              <a:spcBef>
                <a:spcPts val="21"/>
              </a:spcBef>
            </a:pPr>
            <a:endParaRPr sz="650"/>
          </a:p>
          <a:p>
            <a:pPr marL="355600" marR="540385" indent="-342900">
              <a:lnSpc>
                <a:spcPct val="100000"/>
              </a:lnSpc>
            </a:pPr>
            <a:r>
              <a:rPr sz="2250" spc="-2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2250" spc="-15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whole</a:t>
            </a:r>
            <a:r>
              <a:rPr sz="28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play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amatizes</a:t>
            </a:r>
            <a:r>
              <a:rPr sz="2800" spc="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c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onflict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sz="28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arises when there</a:t>
            </a:r>
            <a:r>
              <a:rPr sz="28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no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order</a:t>
            </a:r>
            <a:r>
              <a:rPr sz="28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hierarchy</a:t>
            </a:r>
            <a:r>
              <a:rPr sz="2800" spc="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in the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fam</a:t>
            </a:r>
            <a:r>
              <a:rPr sz="2800" spc="-25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ly and in the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state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4451" y="286511"/>
            <a:ext cx="3474720" cy="89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97652" y="286511"/>
            <a:ext cx="906779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80" rIns="0" bIns="0" rtlCol="0">
            <a:noAutofit/>
          </a:bodyPr>
          <a:lstStyle/>
          <a:p>
            <a:pPr marL="2777490">
              <a:lnSpc>
                <a:spcPts val="5155"/>
              </a:lnSpc>
            </a:pPr>
            <a:r>
              <a:rPr sz="4400" dirty="0" smtClean="0">
                <a:solidFill>
                  <a:srgbClr val="FFFFCC"/>
                </a:solidFill>
                <a:latin typeface="Tahoma"/>
                <a:cs typeface="Tahoma"/>
              </a:rPr>
              <a:t>Red</a:t>
            </a:r>
            <a:r>
              <a:rPr sz="4400" spc="-40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Carpet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6784" y="1348739"/>
            <a:ext cx="553212" cy="3901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2440" y="1242060"/>
            <a:ext cx="8596884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440" y="1607819"/>
            <a:ext cx="7519416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83423" y="1607819"/>
            <a:ext cx="504444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6784" y="2153411"/>
            <a:ext cx="553212" cy="390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440" y="2046732"/>
            <a:ext cx="8671560" cy="499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2440" y="2412492"/>
            <a:ext cx="7868411" cy="499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2440" y="2778251"/>
            <a:ext cx="5580888" cy="4998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44896" y="2778251"/>
            <a:ext cx="685800" cy="499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22264" y="2778251"/>
            <a:ext cx="3221736" cy="4998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2440" y="3144011"/>
            <a:ext cx="8671560" cy="4998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2440" y="3509771"/>
            <a:ext cx="8645652" cy="4998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2440" y="3875532"/>
            <a:ext cx="8378952" cy="4998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2440" y="4241291"/>
            <a:ext cx="8671560" cy="4998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2440" y="4607052"/>
            <a:ext cx="8671560" cy="4998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2440" y="4972811"/>
            <a:ext cx="4145279" cy="4998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09288" y="4972811"/>
            <a:ext cx="504443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07340" y="1339850"/>
            <a:ext cx="8752205" cy="4088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spc="15" dirty="0" smtClean="0">
                <a:solidFill>
                  <a:srgbClr val="FFCC00"/>
                </a:solidFill>
                <a:latin typeface="Arial"/>
                <a:cs typeface="Arial"/>
              </a:rPr>
              <a:t>► </a:t>
            </a:r>
            <a:r>
              <a:rPr sz="1900" spc="-26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C: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“Now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my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b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elo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ed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e,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step from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ur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chari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t;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yet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let not</a:t>
            </a:r>
            <a:endParaRPr sz="24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2400" dirty="0" smtClean="0">
                <a:solidFill>
                  <a:srgbClr val="FFFFFF"/>
                </a:solidFill>
                <a:latin typeface="Tahoma"/>
                <a:cs typeface="Tahoma"/>
              </a:rPr>
              <a:t>yo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spc="-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foot,</a:t>
            </a:r>
            <a:r>
              <a:rPr sz="24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my lord,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sa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ker</a:t>
            </a:r>
            <a:r>
              <a:rPr sz="24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Ilium,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ch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arth…</a:t>
            </a:r>
            <a:endParaRPr sz="2400">
              <a:latin typeface="Tahoma"/>
              <a:cs typeface="Tahoma"/>
            </a:endParaRPr>
          </a:p>
          <a:p>
            <a:pPr>
              <a:lnSpc>
                <a:spcPts val="550"/>
              </a:lnSpc>
              <a:spcBef>
                <a:spcPts val="26"/>
              </a:spcBef>
            </a:pPr>
            <a:endParaRPr sz="550"/>
          </a:p>
          <a:p>
            <a:pPr marL="355600" marR="12700" indent="-342900">
              <a:lnSpc>
                <a:spcPct val="100000"/>
              </a:lnSpc>
            </a:pPr>
            <a:r>
              <a:rPr sz="1900" spc="15" dirty="0" smtClean="0">
                <a:solidFill>
                  <a:srgbClr val="FFCC00"/>
                </a:solidFill>
                <a:latin typeface="Arial"/>
                <a:cs typeface="Arial"/>
              </a:rPr>
              <a:t>► </a:t>
            </a:r>
            <a:r>
              <a:rPr sz="1900" spc="-26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A: Da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ter</a:t>
            </a:r>
            <a:r>
              <a:rPr sz="2400" spc="-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Leda,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u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ho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kept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my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ho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me, there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o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spc="-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way</a:t>
            </a:r>
            <a:r>
              <a:rPr sz="24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ur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lcome</a:t>
            </a:r>
            <a:r>
              <a:rPr sz="2400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matched </a:t>
            </a:r>
            <a:r>
              <a:rPr sz="2400" spc="-30" dirty="0" smtClean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absence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well.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 strained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it to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great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lengt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…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nd</a:t>
            </a:r>
            <a:r>
              <a:rPr sz="24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all thi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—do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not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try in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oman’s ways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30" dirty="0" smtClean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ake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me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delicate,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nor,</a:t>
            </a:r>
            <a:r>
              <a:rPr sz="24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24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if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re</a:t>
            </a:r>
            <a:r>
              <a:rPr sz="24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some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 Asiatic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w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wn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earth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ith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id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5" dirty="0" smtClean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uth</a:t>
            </a:r>
            <a:r>
              <a:rPr sz="24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cry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400" spc="-30" dirty="0" smtClean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e,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nor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cross 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my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pat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h with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j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ealo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usy by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trewing t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he gro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nd</a:t>
            </a:r>
            <a:r>
              <a:rPr sz="2400" spc="-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with robes. Such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tate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becomes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g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ds, and n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n besi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e.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am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a </a:t>
            </a:r>
            <a:r>
              <a:rPr sz="2400" spc="-25" dirty="0" smtClean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ortal, a </a:t>
            </a:r>
            <a:r>
              <a:rPr sz="2400" spc="-25" dirty="0" smtClean="0">
                <a:solidFill>
                  <a:srgbClr val="FFFFFF"/>
                </a:solidFill>
                <a:latin typeface="Tahoma"/>
                <a:cs typeface="Tahoma"/>
              </a:rPr>
              <a:t>ma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n;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can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ot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tramp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le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up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spc="-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these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tinted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sple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rs</a:t>
            </a:r>
            <a:r>
              <a:rPr sz="24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ut fear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thr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wn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-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my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path…”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14372" y="286511"/>
            <a:ext cx="4754880" cy="89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37732" y="286511"/>
            <a:ext cx="906780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80" rIns="0" bIns="0" rtlCol="0">
            <a:noAutofit/>
          </a:bodyPr>
          <a:lstStyle/>
          <a:p>
            <a:pPr marL="2137410">
              <a:lnSpc>
                <a:spcPts val="5255"/>
              </a:lnSpc>
            </a:pPr>
            <a:r>
              <a:rPr sz="4400" dirty="0" smtClean="0">
                <a:solidFill>
                  <a:srgbClr val="FFFFCC"/>
                </a:solidFill>
                <a:latin typeface="Tahoma"/>
                <a:cs typeface="Tahoma"/>
              </a:rPr>
              <a:t>Hubris</a:t>
            </a:r>
            <a:r>
              <a:rPr sz="4400" spc="-35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and</a:t>
            </a:r>
            <a:r>
              <a:rPr sz="4400" spc="5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Envy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9936" y="1653539"/>
            <a:ext cx="553212" cy="3901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5591" y="1546860"/>
            <a:ext cx="7734300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71459" y="1546860"/>
            <a:ext cx="504444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9936" y="2092451"/>
            <a:ext cx="553212" cy="390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5591" y="1985772"/>
            <a:ext cx="7129272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66431" y="1985772"/>
            <a:ext cx="504444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9936" y="2531364"/>
            <a:ext cx="553212" cy="3901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5591" y="2424683"/>
            <a:ext cx="8298180" cy="499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35340" y="2424683"/>
            <a:ext cx="504444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9936" y="2970276"/>
            <a:ext cx="553212" cy="390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5591" y="2863595"/>
            <a:ext cx="7469124" cy="499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6283" y="2863595"/>
            <a:ext cx="504444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9936" y="3409188"/>
            <a:ext cx="553212" cy="390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5591" y="3302508"/>
            <a:ext cx="1098803" cy="4998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35963" y="3302508"/>
            <a:ext cx="1171956" cy="4998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99488" y="3302508"/>
            <a:ext cx="504444" cy="499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95500" y="3302508"/>
            <a:ext cx="6277356" cy="4998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5591" y="3668267"/>
            <a:ext cx="1219200" cy="4998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56360" y="3668267"/>
            <a:ext cx="504443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9936" y="4213859"/>
            <a:ext cx="553212" cy="390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5591" y="4107179"/>
            <a:ext cx="7546848" cy="4998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84007" y="4107179"/>
            <a:ext cx="504444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9936" y="4652771"/>
            <a:ext cx="553212" cy="390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5591" y="4546091"/>
            <a:ext cx="6995159" cy="4998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32319" y="4546091"/>
            <a:ext cx="504444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9936" y="5091684"/>
            <a:ext cx="553212" cy="3901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5591" y="4985003"/>
            <a:ext cx="8369808" cy="4998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506968" y="4985003"/>
            <a:ext cx="504444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9936" y="5530596"/>
            <a:ext cx="553212" cy="390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5591" y="5423915"/>
            <a:ext cx="7199376" cy="4998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36535" y="5423915"/>
            <a:ext cx="504444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9936" y="5969508"/>
            <a:ext cx="553212" cy="390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5591" y="5862828"/>
            <a:ext cx="6792468" cy="4998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929628" y="5862828"/>
            <a:ext cx="504444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80491" y="1645030"/>
            <a:ext cx="8325484" cy="4686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spc="15" dirty="0" smtClean="0">
                <a:solidFill>
                  <a:srgbClr val="FFCC00"/>
                </a:solidFill>
                <a:latin typeface="Arial"/>
                <a:cs typeface="Arial"/>
              </a:rPr>
              <a:t>► </a:t>
            </a:r>
            <a:r>
              <a:rPr sz="1900" spc="-26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C: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tell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me this one</a:t>
            </a:r>
            <a:r>
              <a:rPr sz="24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thi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g,</a:t>
            </a:r>
            <a:r>
              <a:rPr sz="24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do not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cross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my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will.</a:t>
            </a:r>
            <a:endParaRPr sz="2400">
              <a:latin typeface="Tahoma"/>
              <a:cs typeface="Tahoma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1900" spc="15" dirty="0" smtClean="0">
                <a:solidFill>
                  <a:srgbClr val="FFCC00"/>
                </a:solidFill>
                <a:latin typeface="Arial"/>
                <a:cs typeface="Arial"/>
              </a:rPr>
              <a:t>► </a:t>
            </a:r>
            <a:r>
              <a:rPr sz="1900" spc="-26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A: 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My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will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mi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e.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shall</a:t>
            </a:r>
            <a:r>
              <a:rPr sz="24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make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it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u.</a:t>
            </a:r>
            <a:endParaRPr sz="2400">
              <a:latin typeface="Tahoma"/>
              <a:cs typeface="Tahoma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1900" spc="15" dirty="0" smtClean="0">
                <a:solidFill>
                  <a:srgbClr val="FFCC00"/>
                </a:solidFill>
                <a:latin typeface="Arial"/>
                <a:cs typeface="Arial"/>
              </a:rPr>
              <a:t>► </a:t>
            </a:r>
            <a:r>
              <a:rPr sz="1900" spc="-26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C: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was</a:t>
            </a:r>
            <a:r>
              <a:rPr sz="2400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fear surely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you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d th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course to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Go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d.</a:t>
            </a:r>
            <a:endParaRPr sz="2400">
              <a:latin typeface="Tahoma"/>
              <a:cs typeface="Tahoma"/>
            </a:endParaRPr>
          </a:p>
          <a:p>
            <a:pPr>
              <a:lnSpc>
                <a:spcPts val="550"/>
              </a:lnSpc>
              <a:spcBef>
                <a:spcPts val="28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1900" spc="15" dirty="0" smtClean="0">
                <a:solidFill>
                  <a:srgbClr val="FFCC00"/>
                </a:solidFill>
                <a:latin typeface="Arial"/>
                <a:cs typeface="Arial"/>
              </a:rPr>
              <a:t>► </a:t>
            </a:r>
            <a:r>
              <a:rPr sz="1900" spc="-26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A: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man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has spo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kn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wing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better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what he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aid.</a:t>
            </a:r>
            <a:endParaRPr sz="2400">
              <a:latin typeface="Tahoma"/>
              <a:cs typeface="Tahoma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marL="355600" marR="648970" indent="-342900">
              <a:lnSpc>
                <a:spcPct val="100000"/>
              </a:lnSpc>
            </a:pPr>
            <a:r>
              <a:rPr sz="1900" spc="15" dirty="0" smtClean="0">
                <a:solidFill>
                  <a:srgbClr val="FFCC00"/>
                </a:solidFill>
                <a:latin typeface="Arial"/>
                <a:cs typeface="Arial"/>
              </a:rPr>
              <a:t>► </a:t>
            </a:r>
            <a:r>
              <a:rPr sz="1900" spc="-26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C: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If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Priam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had won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ou ha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e,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hat 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wo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uld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he have d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ne?</a:t>
            </a:r>
            <a:endParaRPr sz="2400">
              <a:latin typeface="Tahoma"/>
              <a:cs typeface="Tahoma"/>
            </a:endParaRPr>
          </a:p>
          <a:p>
            <a:pPr>
              <a:lnSpc>
                <a:spcPts val="550"/>
              </a:lnSpc>
              <a:spcBef>
                <a:spcPts val="28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1900" spc="15" dirty="0" smtClean="0">
                <a:solidFill>
                  <a:srgbClr val="FFCC00"/>
                </a:solidFill>
                <a:latin typeface="Arial"/>
                <a:cs typeface="Arial"/>
              </a:rPr>
              <a:t>► </a:t>
            </a:r>
            <a:r>
              <a:rPr sz="1900" spc="-26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A: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ll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believe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he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might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have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alked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on tapestrie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  <a:p>
            <a:pPr>
              <a:lnSpc>
                <a:spcPts val="550"/>
              </a:lnSpc>
              <a:spcBef>
                <a:spcPts val="26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1900" spc="15" dirty="0" smtClean="0">
                <a:solidFill>
                  <a:srgbClr val="FFCC00"/>
                </a:solidFill>
                <a:latin typeface="Arial"/>
                <a:cs typeface="Arial"/>
              </a:rPr>
              <a:t>► </a:t>
            </a:r>
            <a:r>
              <a:rPr sz="1900" spc="-26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C: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ot</a:t>
            </a:r>
            <a:r>
              <a:rPr sz="2400" spc="-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ashamed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before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bi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terness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men.</a:t>
            </a:r>
            <a:endParaRPr sz="2400">
              <a:latin typeface="Tahoma"/>
              <a:cs typeface="Tahoma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1900" spc="15" dirty="0" smtClean="0">
                <a:solidFill>
                  <a:srgbClr val="FFCC00"/>
                </a:solidFill>
                <a:latin typeface="Arial"/>
                <a:cs typeface="Arial"/>
              </a:rPr>
              <a:t>► </a:t>
            </a:r>
            <a:r>
              <a:rPr sz="1900" spc="-26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A: T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peo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murm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r,</a:t>
            </a:r>
            <a:r>
              <a:rPr sz="2400" spc="-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their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voice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i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great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in strength.</a:t>
            </a:r>
            <a:endParaRPr sz="2400">
              <a:latin typeface="Tahoma"/>
              <a:cs typeface="Tahoma"/>
            </a:endParaRPr>
          </a:p>
          <a:p>
            <a:pPr>
              <a:lnSpc>
                <a:spcPts val="550"/>
              </a:lnSpc>
              <a:spcBef>
                <a:spcPts val="27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1900" spc="15" dirty="0" smtClean="0">
                <a:solidFill>
                  <a:srgbClr val="FFCC00"/>
                </a:solidFill>
                <a:latin typeface="Arial"/>
                <a:cs typeface="Arial"/>
              </a:rPr>
              <a:t>► </a:t>
            </a:r>
            <a:r>
              <a:rPr sz="1900" spc="-26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C:Y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he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who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goes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unen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ied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shall not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admired.</a:t>
            </a:r>
            <a:endParaRPr sz="2400">
              <a:latin typeface="Tahoma"/>
              <a:cs typeface="Tahoma"/>
            </a:endParaRPr>
          </a:p>
          <a:p>
            <a:pPr>
              <a:lnSpc>
                <a:spcPts val="550"/>
              </a:lnSpc>
              <a:spcBef>
                <a:spcPts val="26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1900" spc="15" dirty="0" smtClean="0">
                <a:solidFill>
                  <a:srgbClr val="FFCC00"/>
                </a:solidFill>
                <a:latin typeface="Arial"/>
                <a:cs typeface="Arial"/>
              </a:rPr>
              <a:t>► </a:t>
            </a:r>
            <a:r>
              <a:rPr sz="1900" spc="-26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A: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Surely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lust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con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lict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is n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ot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womanl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ike?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9448" y="286511"/>
            <a:ext cx="4312920" cy="89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60847" y="286511"/>
            <a:ext cx="899160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28488" y="286511"/>
            <a:ext cx="2075688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72656" y="286511"/>
            <a:ext cx="906779" cy="899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80" rIns="0" bIns="0" rtlCol="0">
            <a:noAutofit/>
          </a:bodyPr>
          <a:lstStyle/>
          <a:p>
            <a:pPr marL="1602105">
              <a:lnSpc>
                <a:spcPts val="5155"/>
              </a:lnSpc>
            </a:pPr>
            <a:r>
              <a:rPr sz="4400" dirty="0" smtClean="0">
                <a:solidFill>
                  <a:srgbClr val="FFFFCC"/>
                </a:solidFill>
                <a:latin typeface="Tahoma"/>
                <a:cs typeface="Tahoma"/>
              </a:rPr>
              <a:t>Clytaemestra’s</a:t>
            </a:r>
            <a:r>
              <a:rPr sz="4400" spc="-60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boast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196339"/>
            <a:ext cx="501395" cy="3901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840" y="1089660"/>
            <a:ext cx="8362188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3840" y="1455419"/>
            <a:ext cx="8639556" cy="499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3840" y="1821179"/>
            <a:ext cx="8628888" cy="499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3840" y="2186939"/>
            <a:ext cx="8066532" cy="4998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3840" y="2552700"/>
            <a:ext cx="8785860" cy="499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3840" y="2918460"/>
            <a:ext cx="8407908" cy="4998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3840" y="3284220"/>
            <a:ext cx="8609076" cy="4998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3840" y="3649979"/>
            <a:ext cx="8206740" cy="4998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3840" y="4015740"/>
            <a:ext cx="8237220" cy="4998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3840" y="4381500"/>
            <a:ext cx="7623048" cy="4998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3840" y="4747259"/>
            <a:ext cx="5196840" cy="49987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32247" y="4747259"/>
            <a:ext cx="519684" cy="4998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43500" y="4747259"/>
            <a:ext cx="3665220" cy="4998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840" y="5113020"/>
            <a:ext cx="8423148" cy="4998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3840" y="5478779"/>
            <a:ext cx="5614416" cy="4998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49823" y="5478779"/>
            <a:ext cx="504444" cy="49987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8739" y="1187450"/>
            <a:ext cx="8651240" cy="4747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</a:pPr>
            <a:r>
              <a:rPr sz="1900" spc="15" dirty="0" smtClean="0">
                <a:solidFill>
                  <a:srgbClr val="FFCC00"/>
                </a:solidFill>
                <a:latin typeface="Arial"/>
                <a:cs typeface="Arial"/>
              </a:rPr>
              <a:t>► </a:t>
            </a:r>
            <a:r>
              <a:rPr sz="1900" spc="-26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“Th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me t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con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lict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rn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ancient bitterness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ot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th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ng</a:t>
            </a:r>
            <a:r>
              <a:rPr sz="2400" spc="-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new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spc="-4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n,</a:t>
            </a:r>
            <a:r>
              <a:rPr sz="2400" spc="-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ered</a:t>
            </a:r>
            <a:r>
              <a:rPr sz="2400" spc="-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deep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time.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stand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24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where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struck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im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wn. T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th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ng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ne. T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us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ha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e  I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wrou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ght,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will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deny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 it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now.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he mig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spc="-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 escape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beat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aside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his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deat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isherman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ast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heir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hu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e circling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nets,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I spread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deadly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abu</a:t>
            </a:r>
            <a:r>
              <a:rPr sz="2400" spc="10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dance</a:t>
            </a:r>
            <a:r>
              <a:rPr sz="24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rich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obes,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and caught</a:t>
            </a:r>
            <a:r>
              <a:rPr sz="24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him fast.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struck 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im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…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Thus he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nt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wn,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li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stru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ed</a:t>
            </a:r>
            <a:r>
              <a:rPr sz="2400" spc="-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him; and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 h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d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ed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he spattered</a:t>
            </a:r>
            <a:r>
              <a:rPr sz="24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me with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dark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red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and vio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ent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dri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rain of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bit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er</a:t>
            </a:r>
            <a:r>
              <a:rPr sz="24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savored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400" spc="-4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make me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g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ad,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ardens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stand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among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the  showers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God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in gl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ry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at the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rt</a:t>
            </a:r>
            <a:r>
              <a:rPr sz="2400" spc="25" dirty="0" smtClean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-time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the buds…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ere</a:t>
            </a:r>
            <a:endParaRPr sz="2400">
              <a:latin typeface="Tahoma"/>
              <a:cs typeface="Tahoma"/>
            </a:endParaRPr>
          </a:p>
          <a:p>
            <a:pPr marL="355600" marR="375920">
              <a:lnSpc>
                <a:spcPts val="2880"/>
              </a:lnSpc>
              <a:spcBef>
                <a:spcPts val="95"/>
              </a:spcBef>
            </a:pP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religio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spc="-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pour</a:t>
            </a:r>
            <a:r>
              <a:rPr sz="24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wine a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slain,</a:t>
            </a:r>
            <a:r>
              <a:rPr sz="24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this 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man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deserved, more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than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deserved,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uch sacram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nt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”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15" y="0"/>
            <a:ext cx="9054084" cy="850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29027" y="621791"/>
            <a:ext cx="2977896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75403" y="621791"/>
            <a:ext cx="903731" cy="8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47615" y="621791"/>
            <a:ext cx="2508504" cy="899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24600" y="621791"/>
            <a:ext cx="906779" cy="8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4400" dirty="0" smtClean="0">
                <a:solidFill>
                  <a:srgbClr val="FFFFCC"/>
                </a:solidFill>
                <a:latin typeface="Tahoma"/>
                <a:cs typeface="Tahoma"/>
              </a:rPr>
              <a:t>Cho</a:t>
            </a:r>
            <a:r>
              <a:rPr sz="4400" spc="-15" dirty="0" smtClean="0">
                <a:solidFill>
                  <a:srgbClr val="FFFFCC"/>
                </a:solidFill>
                <a:latin typeface="Tahoma"/>
                <a:cs typeface="Tahoma"/>
              </a:rPr>
              <a:t>r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us</a:t>
            </a:r>
            <a:r>
              <a:rPr sz="4400" spc="-30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accuses</a:t>
            </a:r>
            <a:r>
              <a:rPr sz="4400" spc="-55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her</a:t>
            </a:r>
            <a:r>
              <a:rPr sz="4400" spc="-15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of Hub</a:t>
            </a:r>
            <a:r>
              <a:rPr sz="4400" spc="-15" dirty="0" smtClean="0">
                <a:solidFill>
                  <a:srgbClr val="FFFFCC"/>
                </a:solidFill>
                <a:latin typeface="Tahoma"/>
                <a:cs typeface="Tahoma"/>
              </a:rPr>
              <a:t>r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is</a:t>
            </a:r>
            <a:r>
              <a:rPr sz="4400" spc="-20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and</a:t>
            </a:r>
            <a:endParaRPr sz="4400">
              <a:latin typeface="Tahoma"/>
              <a:cs typeface="Tahoma"/>
            </a:endParaRPr>
          </a:p>
          <a:p>
            <a:pPr marL="2540" algn="ctr">
              <a:lnSpc>
                <a:spcPts val="5155"/>
              </a:lnSpc>
            </a:pPr>
            <a:r>
              <a:rPr sz="4400" dirty="0" smtClean="0">
                <a:solidFill>
                  <a:srgbClr val="FFFFCC"/>
                </a:solidFill>
                <a:latin typeface="Tahoma"/>
                <a:cs typeface="Tahoma"/>
              </a:rPr>
              <a:t>Hamartia</a:t>
            </a:r>
            <a:r>
              <a:rPr sz="4400" spc="-5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(cri</a:t>
            </a:r>
            <a:r>
              <a:rPr sz="4400" spc="-15" dirty="0" smtClean="0">
                <a:solidFill>
                  <a:srgbClr val="FFFFCC"/>
                </a:solidFill>
                <a:latin typeface="Tahoma"/>
                <a:cs typeface="Tahoma"/>
              </a:rPr>
              <a:t>m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e)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4215" y="1658111"/>
            <a:ext cx="729996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3108" y="1514855"/>
            <a:ext cx="7545324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3108" y="2002535"/>
            <a:ext cx="8590788" cy="6614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3108" y="2490216"/>
            <a:ext cx="8447532" cy="6614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3108" y="2977895"/>
            <a:ext cx="8563356" cy="6614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3108" y="3465576"/>
            <a:ext cx="7536180" cy="6614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3108" y="3953255"/>
            <a:ext cx="3831336" cy="6614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74947" y="3953255"/>
            <a:ext cx="665988" cy="6614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80491" y="1644015"/>
            <a:ext cx="8293100" cy="2915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tabLst>
                <a:tab pos="1891030" algn="l"/>
              </a:tabLst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C: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Great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our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design,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spe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ch</a:t>
            </a:r>
            <a:r>
              <a:rPr sz="32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is a clamor</a:t>
            </a:r>
            <a:r>
              <a:rPr sz="3200" spc="-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of pride.</a:t>
            </a:r>
            <a:r>
              <a:rPr sz="32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Swung to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red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drives the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fury	within</a:t>
            </a:r>
            <a:r>
              <a:rPr sz="3200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brain s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gn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d clear</a:t>
            </a:r>
            <a:r>
              <a:rPr sz="32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in the splash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of blood ov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your 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yes.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Yet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 come is 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troke,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given</a:t>
            </a:r>
            <a:r>
              <a:rPr sz="32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roke,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ven</a:t>
            </a:r>
            <a:r>
              <a:rPr sz="3200" spc="10" dirty="0" smtClean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eance, forlorn</a:t>
            </a:r>
            <a:r>
              <a:rPr sz="3200" spc="-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of friends.”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" y="0"/>
            <a:ext cx="9086088" cy="850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28900" y="621791"/>
            <a:ext cx="3925824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23203" y="621791"/>
            <a:ext cx="906779" cy="8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4400" dirty="0" smtClean="0">
                <a:solidFill>
                  <a:srgbClr val="FFFFCC"/>
                </a:solidFill>
                <a:latin typeface="Tahoma"/>
                <a:cs typeface="Tahoma"/>
              </a:rPr>
              <a:t>Justice</a:t>
            </a:r>
            <a:r>
              <a:rPr sz="4400" spc="-50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for</a:t>
            </a:r>
            <a:r>
              <a:rPr sz="4400" spc="-5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Iphigenia</a:t>
            </a:r>
            <a:r>
              <a:rPr sz="4400" spc="-55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and</a:t>
            </a:r>
            <a:r>
              <a:rPr sz="4400" spc="5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Jeal</a:t>
            </a:r>
            <a:r>
              <a:rPr sz="4400" spc="-10" dirty="0" smtClean="0">
                <a:solidFill>
                  <a:srgbClr val="FFFFCC"/>
                </a:solidFill>
                <a:latin typeface="Tahoma"/>
                <a:cs typeface="Tahoma"/>
              </a:rPr>
              <a:t>o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usy</a:t>
            </a:r>
            <a:endParaRPr sz="4400">
              <a:latin typeface="Tahoma"/>
              <a:cs typeface="Tahoma"/>
            </a:endParaRPr>
          </a:p>
          <a:p>
            <a:pPr marL="0" marR="1905" algn="ctr">
              <a:lnSpc>
                <a:spcPts val="5155"/>
              </a:lnSpc>
            </a:pPr>
            <a:r>
              <a:rPr sz="4400" dirty="0" smtClean="0">
                <a:solidFill>
                  <a:srgbClr val="FFFFCC"/>
                </a:solidFill>
                <a:latin typeface="Tahoma"/>
                <a:cs typeface="Tahoma"/>
              </a:rPr>
              <a:t>of</a:t>
            </a:r>
            <a:r>
              <a:rPr sz="4400" spc="-25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Cassandra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4215" y="1658111"/>
            <a:ext cx="729996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3108" y="1514855"/>
            <a:ext cx="7888224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3108" y="2002535"/>
            <a:ext cx="8188452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3108" y="2490216"/>
            <a:ext cx="8589264" cy="6614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3108" y="2977895"/>
            <a:ext cx="8287511" cy="6614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3108" y="3465576"/>
            <a:ext cx="8616696" cy="6614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3108" y="3953255"/>
            <a:ext cx="8348472" cy="6614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3108" y="4440935"/>
            <a:ext cx="3450336" cy="6614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93947" y="4440935"/>
            <a:ext cx="665988" cy="6614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“Now</a:t>
            </a:r>
            <a:r>
              <a:rPr sz="3200" spc="-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hear 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ou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this, the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ight behind my sacra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ent: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By my child’s Justice 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riven to fulfillment,</a:t>
            </a:r>
            <a:r>
              <a:rPr sz="3200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her Wrath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Fury,</a:t>
            </a:r>
            <a:r>
              <a:rPr sz="32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hom I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sacrificed this man…and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her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lies sh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, the captive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of his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sp</a:t>
            </a:r>
            <a:r>
              <a:rPr sz="3200" spc="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ar,</a:t>
            </a:r>
            <a:r>
              <a:rPr sz="32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who s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w wonders,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who shared</a:t>
            </a:r>
            <a:r>
              <a:rPr sz="3200" spc="-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his be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he wi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e in revelations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and loving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stress..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1536" y="286511"/>
            <a:ext cx="5940552" cy="89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30568" y="286511"/>
            <a:ext cx="906779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80" rIns="0" bIns="0" rtlCol="0">
            <a:noAutofit/>
          </a:bodyPr>
          <a:lstStyle/>
          <a:p>
            <a:pPr marL="1544320">
              <a:lnSpc>
                <a:spcPts val="5255"/>
              </a:lnSpc>
            </a:pPr>
            <a:r>
              <a:rPr sz="4400" dirty="0" smtClean="0">
                <a:solidFill>
                  <a:srgbClr val="FFFFCC"/>
                </a:solidFill>
                <a:latin typeface="Tahoma"/>
                <a:cs typeface="Tahoma"/>
              </a:rPr>
              <a:t>Cho</a:t>
            </a:r>
            <a:r>
              <a:rPr sz="4400" spc="-15" dirty="0" smtClean="0">
                <a:solidFill>
                  <a:srgbClr val="FFFFCC"/>
                </a:solidFill>
                <a:latin typeface="Tahoma"/>
                <a:cs typeface="Tahoma"/>
              </a:rPr>
              <a:t>r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us</a:t>
            </a:r>
            <a:r>
              <a:rPr sz="4400" spc="-30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blames</a:t>
            </a:r>
            <a:r>
              <a:rPr sz="4400" spc="-25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Helen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4215" y="1658111"/>
            <a:ext cx="729996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3108" y="1514855"/>
            <a:ext cx="8444484" cy="661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3108" y="2002535"/>
            <a:ext cx="7559040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3108" y="2490216"/>
            <a:ext cx="8532876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3108" y="2977895"/>
            <a:ext cx="8660892" cy="6614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3108" y="3465576"/>
            <a:ext cx="1246632" cy="6614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0244" y="3465576"/>
            <a:ext cx="665988" cy="6614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4215" y="4194047"/>
            <a:ext cx="729996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3108" y="4050791"/>
            <a:ext cx="8430768" cy="6614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3108" y="4538471"/>
            <a:ext cx="7911083" cy="6614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3108" y="5026152"/>
            <a:ext cx="8506968" cy="6614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3108" y="5513832"/>
            <a:ext cx="6611111" cy="6614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54723" y="5513832"/>
            <a:ext cx="665987" cy="6614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“Al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s, 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elen,</a:t>
            </a:r>
            <a:r>
              <a:rPr sz="32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wild heart,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the multi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udes, for</a:t>
            </a:r>
            <a:r>
              <a:rPr sz="32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thousand 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ves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you kil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ed</a:t>
            </a:r>
            <a:r>
              <a:rPr sz="3200" spc="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und</a:t>
            </a:r>
            <a:r>
              <a:rPr sz="3200" spc="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r Troy’s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shadow,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you a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one, to shine in man’s memory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blood flower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nev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r 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 be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washed out.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174625" indent="-342900">
              <a:lnSpc>
                <a:spcPct val="100000"/>
              </a:lnSpc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C: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No, be not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so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heavy, nor yet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draw</a:t>
            </a:r>
            <a:r>
              <a:rPr sz="3200" spc="-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down in prayer</a:t>
            </a:r>
            <a:r>
              <a:rPr sz="32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ath’s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ing, n</a:t>
            </a:r>
            <a:r>
              <a:rPr sz="3200" spc="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ither turn all wra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against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elen</a:t>
            </a:r>
            <a:r>
              <a:rPr sz="32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men dead,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that she alone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killed</a:t>
            </a:r>
            <a:r>
              <a:rPr sz="32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all those Greek lives…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19" y="0"/>
            <a:ext cx="3108960" cy="850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13759" y="0"/>
            <a:ext cx="900684" cy="850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2923" y="0"/>
            <a:ext cx="4738116" cy="850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06851" y="621791"/>
            <a:ext cx="3171444" cy="899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46776" y="621791"/>
            <a:ext cx="906779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35" algn="ctr">
              <a:lnSpc>
                <a:spcPct val="100000"/>
              </a:lnSpc>
            </a:pPr>
            <a:r>
              <a:rPr sz="4400" dirty="0" smtClean="0">
                <a:solidFill>
                  <a:srgbClr val="FFFFCC"/>
                </a:solidFill>
                <a:latin typeface="Tahoma"/>
                <a:cs typeface="Tahoma"/>
              </a:rPr>
              <a:t>Aegisthus</a:t>
            </a:r>
            <a:r>
              <a:rPr sz="4400" spc="-50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Boasts</a:t>
            </a:r>
            <a:r>
              <a:rPr sz="4400" spc="-25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of </a:t>
            </a:r>
            <a:r>
              <a:rPr sz="4400" spc="-25" dirty="0" smtClean="0">
                <a:solidFill>
                  <a:srgbClr val="FFFFCC"/>
                </a:solidFill>
                <a:latin typeface="Tahoma"/>
                <a:cs typeface="Tahoma"/>
              </a:rPr>
              <a:t>C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urse</a:t>
            </a:r>
            <a:endParaRPr sz="4400">
              <a:latin typeface="Tahoma"/>
              <a:cs typeface="Tahoma"/>
            </a:endParaRPr>
          </a:p>
          <a:p>
            <a:pPr marL="635" marR="635" algn="ctr">
              <a:lnSpc>
                <a:spcPts val="5155"/>
              </a:lnSpc>
            </a:pPr>
            <a:r>
              <a:rPr sz="4400" dirty="0" smtClean="0">
                <a:solidFill>
                  <a:srgbClr val="FFFFCC"/>
                </a:solidFill>
                <a:latin typeface="Tahoma"/>
                <a:cs typeface="Tahoma"/>
              </a:rPr>
              <a:t>Revenged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7075" y="1655064"/>
            <a:ext cx="641604" cy="4526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5112" y="1531619"/>
            <a:ext cx="8022336" cy="5821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5112" y="1958339"/>
            <a:ext cx="8345424" cy="5821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5112" y="2385060"/>
            <a:ext cx="7984236" cy="5821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5112" y="2811779"/>
            <a:ext cx="4980432" cy="5821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20055" y="2811779"/>
            <a:ext cx="798576" cy="5821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43144" y="2811779"/>
            <a:ext cx="2258568" cy="5821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26223" y="2811779"/>
            <a:ext cx="798576" cy="5821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49311" y="2811779"/>
            <a:ext cx="1594103" cy="5821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5112" y="3238500"/>
            <a:ext cx="8223504" cy="5821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5112" y="3665220"/>
            <a:ext cx="7645908" cy="5821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85531" y="3665220"/>
            <a:ext cx="586740" cy="58216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7075" y="4300728"/>
            <a:ext cx="641604" cy="4526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5112" y="4177284"/>
            <a:ext cx="2493264" cy="5821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32888" y="4177284"/>
            <a:ext cx="1479803" cy="58216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37203" y="4177284"/>
            <a:ext cx="586739" cy="58216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48455" y="4177284"/>
            <a:ext cx="4611624" cy="5821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5112" y="4604003"/>
            <a:ext cx="8426196" cy="58216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5112" y="5030723"/>
            <a:ext cx="3442716" cy="58216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82340" y="5030723"/>
            <a:ext cx="586739" cy="58216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80491" y="1644522"/>
            <a:ext cx="8308975" cy="39166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spc="-2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2250" spc="-15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8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splendor</a:t>
            </a:r>
            <a:r>
              <a:rPr sz="2800" spc="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x</a:t>
            </a:r>
            <a:r>
              <a:rPr sz="2800" spc="-30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lt</a:t>
            </a:r>
            <a:r>
              <a:rPr sz="2800" spc="-25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tion</a:t>
            </a:r>
            <a:r>
              <a:rPr sz="2800" spc="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day</a:t>
            </a:r>
            <a:r>
              <a:rPr sz="28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do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m!</a:t>
            </a:r>
            <a:endParaRPr sz="2800">
              <a:latin typeface="Tahoma"/>
              <a:cs typeface="Tahoma"/>
            </a:endParaRPr>
          </a:p>
          <a:p>
            <a:pPr marL="355600" marR="12700">
              <a:lnSpc>
                <a:spcPct val="100000"/>
              </a:lnSpc>
            </a:pP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800" spc="-25" dirty="0" smtClean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 I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can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say</a:t>
            </a:r>
            <a:r>
              <a:rPr sz="2800" spc="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more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high gods</a:t>
            </a:r>
            <a:r>
              <a:rPr sz="2800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look do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wn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on m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ortal</a:t>
            </a:r>
            <a:r>
              <a:rPr sz="28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crimes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vindicate</a:t>
            </a:r>
            <a:r>
              <a:rPr sz="28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right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 l</a:t>
            </a:r>
            <a:r>
              <a:rPr sz="2800" spc="-25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st,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800" spc="-25" dirty="0" smtClean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sz="2800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Tahoma"/>
                <a:cs typeface="Tahoma"/>
              </a:rPr>
              <a:t>see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5" dirty="0" smtClean="0">
                <a:solidFill>
                  <a:srgbClr val="FFFFFF"/>
                </a:solidFill>
                <a:latin typeface="Tahoma"/>
                <a:cs typeface="Tahoma"/>
              </a:rPr>
              <a:t>ma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800" spc="-30" dirty="0" smtClean="0">
                <a:solidFill>
                  <a:srgbClr val="FFFFFF"/>
                </a:solidFill>
                <a:latin typeface="Tahoma"/>
                <a:cs typeface="Tahoma"/>
              </a:rPr>
              <a:t>—sweet</a:t>
            </a:r>
            <a:r>
              <a:rPr sz="2800" spc="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sight</a:t>
            </a:r>
            <a:r>
              <a:rPr sz="2800" spc="-30" dirty="0" smtClean="0">
                <a:solidFill>
                  <a:srgbClr val="FFFFFF"/>
                </a:solidFill>
                <a:latin typeface="Tahoma"/>
                <a:cs typeface="Tahoma"/>
              </a:rPr>
              <a:t>—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before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 me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here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sprawled</a:t>
            </a:r>
            <a:r>
              <a:rPr sz="2800" spc="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in the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tangling</a:t>
            </a:r>
            <a:r>
              <a:rPr sz="2800" spc="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nets of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fury,</a:t>
            </a:r>
            <a:r>
              <a:rPr sz="2800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atone the calculated</a:t>
            </a:r>
            <a:r>
              <a:rPr sz="2800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evil of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his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father’s</a:t>
            </a:r>
            <a:r>
              <a:rPr sz="2800" spc="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hand.</a:t>
            </a:r>
            <a:endParaRPr sz="2800">
              <a:latin typeface="Tahoma"/>
              <a:cs typeface="Tahoma"/>
            </a:endParaRPr>
          </a:p>
          <a:p>
            <a:pPr>
              <a:lnSpc>
                <a:spcPts val="650"/>
              </a:lnSpc>
              <a:spcBef>
                <a:spcPts val="25"/>
              </a:spcBef>
            </a:pPr>
            <a:endParaRPr sz="650"/>
          </a:p>
          <a:p>
            <a:pPr marL="355600" marR="117475" indent="-342900">
              <a:lnSpc>
                <a:spcPct val="100000"/>
              </a:lnSpc>
            </a:pPr>
            <a:r>
              <a:rPr sz="2250" spc="-2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2250" spc="-15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Relates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how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Atreus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drove</a:t>
            </a:r>
            <a:r>
              <a:rPr sz="2800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Thyestes</a:t>
            </a:r>
            <a:r>
              <a:rPr sz="2800" spc="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out.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Then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 invited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him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to a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feast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800" spc="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serv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8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Thyest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2800" spc="-25" dirty="0" smtClean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al of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hi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own</a:t>
            </a:r>
            <a:r>
              <a:rPr sz="28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children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3667" y="286511"/>
            <a:ext cx="4497324" cy="89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19471" y="286511"/>
            <a:ext cx="3110483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98435" y="286511"/>
            <a:ext cx="906779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80" rIns="0" bIns="0" rtlCol="0">
            <a:noAutofit/>
          </a:bodyPr>
          <a:lstStyle/>
          <a:p>
            <a:pPr marL="1076325">
              <a:lnSpc>
                <a:spcPts val="5255"/>
              </a:lnSpc>
            </a:pPr>
            <a:r>
              <a:rPr sz="4400" dirty="0" smtClean="0">
                <a:solidFill>
                  <a:srgbClr val="FFFFCC"/>
                </a:solidFill>
                <a:latin typeface="Tahoma"/>
                <a:cs typeface="Tahoma"/>
              </a:rPr>
              <a:t>Cho</a:t>
            </a:r>
            <a:r>
              <a:rPr sz="4400" spc="-15" dirty="0" smtClean="0">
                <a:solidFill>
                  <a:srgbClr val="FFFFCC"/>
                </a:solidFill>
                <a:latin typeface="Tahoma"/>
                <a:cs typeface="Tahoma"/>
              </a:rPr>
              <a:t>r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us</a:t>
            </a:r>
            <a:r>
              <a:rPr sz="4400" spc="-30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Judges</a:t>
            </a:r>
            <a:r>
              <a:rPr sz="4400" spc="-15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Aegisthus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9936" y="1653539"/>
            <a:ext cx="553212" cy="3901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5591" y="1546860"/>
            <a:ext cx="8223504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5591" y="1912620"/>
            <a:ext cx="2159508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96667" y="1912620"/>
            <a:ext cx="501395" cy="499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89632" y="1912620"/>
            <a:ext cx="3398520" cy="499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79720" y="1912620"/>
            <a:ext cx="504444" cy="499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9936" y="2458211"/>
            <a:ext cx="553212" cy="3901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5591" y="2351532"/>
            <a:ext cx="7914132" cy="4998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5591" y="2717292"/>
            <a:ext cx="8272272" cy="499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5591" y="3083051"/>
            <a:ext cx="6765035" cy="4998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02195" y="3083051"/>
            <a:ext cx="504444" cy="499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9936" y="3628644"/>
            <a:ext cx="553212" cy="3901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5591" y="3521964"/>
            <a:ext cx="8185404" cy="4998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5591" y="3887723"/>
            <a:ext cx="7764780" cy="4998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5591" y="4253484"/>
            <a:ext cx="7339583" cy="4998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5591" y="4619244"/>
            <a:ext cx="7729728" cy="49987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5591" y="4985003"/>
            <a:ext cx="1421891" cy="4998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59052" y="4985003"/>
            <a:ext cx="499872" cy="4998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50492" y="4985003"/>
            <a:ext cx="7240524" cy="4998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5591" y="5350764"/>
            <a:ext cx="8031480" cy="4998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5591" y="5716523"/>
            <a:ext cx="2737104" cy="49987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74264" y="5716523"/>
            <a:ext cx="504443" cy="4998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80491" y="1645030"/>
            <a:ext cx="8211184" cy="4540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spc="15" dirty="0" smtClean="0">
                <a:solidFill>
                  <a:srgbClr val="FFCC00"/>
                </a:solidFill>
                <a:latin typeface="Arial"/>
                <a:cs typeface="Arial"/>
              </a:rPr>
              <a:t>► </a:t>
            </a:r>
            <a:r>
              <a:rPr sz="1900" spc="-26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They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blame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him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24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urder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but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he 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uts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blame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endParaRPr sz="24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Clyta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eme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tra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omm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tti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ng</a:t>
            </a:r>
            <a:r>
              <a:rPr sz="24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act</a:t>
            </a:r>
            <a:endParaRPr sz="2400">
              <a:latin typeface="Tahoma"/>
              <a:cs typeface="Tahoma"/>
            </a:endParaRPr>
          </a:p>
          <a:p>
            <a:pPr>
              <a:lnSpc>
                <a:spcPts val="550"/>
              </a:lnSpc>
              <a:spcBef>
                <a:spcPts val="26"/>
              </a:spcBef>
            </a:pPr>
            <a:endParaRPr sz="550"/>
          </a:p>
          <a:p>
            <a:pPr marL="355600" marR="88265" indent="-342900">
              <a:lnSpc>
                <a:spcPct val="100000"/>
              </a:lnSpc>
            </a:pPr>
            <a:r>
              <a:rPr sz="1900" spc="15" dirty="0" smtClean="0">
                <a:solidFill>
                  <a:srgbClr val="FFCC00"/>
                </a:solidFill>
                <a:latin typeface="Arial"/>
                <a:cs typeface="Arial"/>
              </a:rPr>
              <a:t>► </a:t>
            </a:r>
            <a:r>
              <a:rPr sz="1900" spc="-26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C: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How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sh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all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u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lord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men of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Argos,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u who p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ed</a:t>
            </a:r>
            <a:r>
              <a:rPr sz="2400" spc="-4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murder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this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man,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yet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cou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d not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dare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act it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t,</a:t>
            </a:r>
            <a:r>
              <a:rPr sz="2400" spc="-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ut him d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wn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ur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own hand?”</a:t>
            </a:r>
            <a:endParaRPr sz="2400">
              <a:latin typeface="Tahoma"/>
              <a:cs typeface="Tahoma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marL="355600" marR="12700" indent="-342900">
              <a:lnSpc>
                <a:spcPct val="100000"/>
              </a:lnSpc>
            </a:pPr>
            <a:r>
              <a:rPr sz="1900" spc="15" dirty="0" smtClean="0">
                <a:solidFill>
                  <a:srgbClr val="FFCC00"/>
                </a:solidFill>
                <a:latin typeface="Arial"/>
                <a:cs typeface="Arial"/>
              </a:rPr>
              <a:t>► </a:t>
            </a:r>
            <a:r>
              <a:rPr sz="1900" spc="-26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A: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No, clearly 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he dec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ption</a:t>
            </a:r>
            <a:r>
              <a:rPr sz="2400" spc="-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was</a:t>
            </a:r>
            <a:r>
              <a:rPr sz="2400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oma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’s part,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I was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suspect,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had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hated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him so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lon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2400" spc="-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Still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with 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mo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ey</a:t>
            </a:r>
            <a:r>
              <a:rPr sz="2400" spc="-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shall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eavor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co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tro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citizens.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The mu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us</a:t>
            </a:r>
            <a:r>
              <a:rPr sz="2400" spc="-4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0" dirty="0" smtClean="0">
                <a:solidFill>
                  <a:srgbClr val="FFFFFF"/>
                </a:solidFill>
                <a:latin typeface="Tahoma"/>
                <a:cs typeface="Tahoma"/>
              </a:rPr>
              <a:t>man 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shall feel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ke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drag at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 his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neck,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 cornfed</a:t>
            </a:r>
            <a:r>
              <a:rPr sz="24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racing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co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runs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free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traced;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but h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er,</a:t>
            </a:r>
            <a:r>
              <a:rPr sz="2400" spc="-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gr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spc="-25" dirty="0" smtClean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 compani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spc="-4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dark</a:t>
            </a:r>
            <a:r>
              <a:rPr sz="24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du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geon</a:t>
            </a:r>
            <a:r>
              <a:rPr sz="2400" spc="-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shall see</a:t>
            </a:r>
            <a:r>
              <a:rPr sz="24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him broken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to the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ha</a:t>
            </a:r>
            <a:r>
              <a:rPr sz="2400" spc="5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4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ahoma"/>
                <a:cs typeface="Tahoma"/>
              </a:rPr>
              <a:t>at last.”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7067" y="286511"/>
            <a:ext cx="5811011" cy="89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66559" y="286511"/>
            <a:ext cx="906779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80" rIns="0" bIns="0" rtlCol="0">
            <a:noAutofit/>
          </a:bodyPr>
          <a:lstStyle/>
          <a:p>
            <a:pPr marL="1609725">
              <a:lnSpc>
                <a:spcPts val="5155"/>
              </a:lnSpc>
            </a:pPr>
            <a:r>
              <a:rPr sz="4400" dirty="0" smtClean="0">
                <a:solidFill>
                  <a:srgbClr val="FFFFCC"/>
                </a:solidFill>
                <a:latin typeface="Tahoma"/>
                <a:cs typeface="Tahoma"/>
              </a:rPr>
              <a:t>The</a:t>
            </a:r>
            <a:r>
              <a:rPr sz="4400" spc="-30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Libation</a:t>
            </a:r>
            <a:r>
              <a:rPr sz="4400" spc="-35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Bearers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4215" y="1609344"/>
            <a:ext cx="729996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3108" y="1466088"/>
            <a:ext cx="8599932" cy="661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3108" y="1905000"/>
            <a:ext cx="2319528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63139" y="1905000"/>
            <a:ext cx="665988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4215" y="2584704"/>
            <a:ext cx="729996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3108" y="2441448"/>
            <a:ext cx="8011668" cy="6614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3108" y="2880360"/>
            <a:ext cx="6001512" cy="6614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45123" y="2880360"/>
            <a:ext cx="665987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4215" y="3560064"/>
            <a:ext cx="729996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3108" y="3416808"/>
            <a:ext cx="7434072" cy="6614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77683" y="3416808"/>
            <a:ext cx="665987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215" y="4096511"/>
            <a:ext cx="729996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3108" y="3953255"/>
            <a:ext cx="8526780" cy="6614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70392" y="3953255"/>
            <a:ext cx="665988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4215" y="4632959"/>
            <a:ext cx="729996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3108" y="4489703"/>
            <a:ext cx="2817876" cy="6614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61488" y="4489703"/>
            <a:ext cx="2397252" cy="6614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19244" y="4489703"/>
            <a:ext cx="4524756" cy="6614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3108" y="4928615"/>
            <a:ext cx="4492752" cy="66141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36364" y="4928615"/>
            <a:ext cx="665988" cy="6614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4215" y="5608320"/>
            <a:ext cx="729996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3108" y="5465064"/>
            <a:ext cx="8260080" cy="66141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3108" y="5903976"/>
            <a:ext cx="3488436" cy="66141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32047" y="5903976"/>
            <a:ext cx="665988" cy="6614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80491" y="1595246"/>
            <a:ext cx="8509000" cy="4914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return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of Orestes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friend Pylades</a:t>
            </a:r>
            <a:endParaRPr sz="3200">
              <a:latin typeface="Tahoma"/>
              <a:cs typeface="Tahoma"/>
            </a:endParaRPr>
          </a:p>
          <a:p>
            <a:pPr marL="355600">
              <a:lnSpc>
                <a:spcPts val="3454"/>
              </a:lnSpc>
            </a:pPr>
            <a:r>
              <a:rPr sz="3200" dirty="0" smtClean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32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exile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800"/>
              </a:lnSpc>
              <a:spcBef>
                <a:spcPts val="15"/>
              </a:spcBef>
            </a:pPr>
            <a:endParaRPr sz="800"/>
          </a:p>
          <a:p>
            <a:pPr marL="355600" marR="805815" indent="-342900">
              <a:lnSpc>
                <a:spcPts val="3460"/>
              </a:lnSpc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ock of hair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dicated at Agamemnon’s tomb 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s found by sister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Electra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Reco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nition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Scen</a:t>
            </a:r>
            <a:r>
              <a:rPr sz="3200" spc="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: oath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of veng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ance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Orestes</a:t>
            </a:r>
            <a:r>
              <a:rPr sz="3200" spc="-4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ylades enter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palace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in disguise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800"/>
              </a:lnSpc>
              <a:spcBef>
                <a:spcPts val="16"/>
              </a:spcBef>
            </a:pPr>
            <a:endParaRPr sz="800"/>
          </a:p>
          <a:p>
            <a:pPr marL="355600" marR="12700" indent="-342900">
              <a:lnSpc>
                <a:spcPts val="3460"/>
              </a:lnSpc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Orestes</a:t>
            </a:r>
            <a:r>
              <a:rPr sz="3200" spc="-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kills</a:t>
            </a:r>
            <a:r>
              <a:rPr sz="3200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Aegisthus</a:t>
            </a:r>
            <a:r>
              <a:rPr sz="32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32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urging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of Pylades,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Clytemnestra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15"/>
              </a:spcBef>
            </a:pPr>
            <a:endParaRPr sz="750"/>
          </a:p>
          <a:p>
            <a:pPr marL="355600" marR="560070" indent="-342900">
              <a:lnSpc>
                <a:spcPts val="3460"/>
              </a:lnSpc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Threaten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32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Furies, he</a:t>
            </a:r>
            <a:r>
              <a:rPr sz="32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flees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k help f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om Apollo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4623" y="286511"/>
            <a:ext cx="5294376" cy="89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07480" y="286511"/>
            <a:ext cx="906779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80" rIns="0" bIns="0" rtlCol="0">
            <a:noAutofit/>
          </a:bodyPr>
          <a:lstStyle/>
          <a:p>
            <a:pPr marL="1867535">
              <a:lnSpc>
                <a:spcPts val="5155"/>
              </a:lnSpc>
            </a:pPr>
            <a:r>
              <a:rPr sz="4400" dirty="0" smtClean="0">
                <a:solidFill>
                  <a:srgbClr val="FFFFCC"/>
                </a:solidFill>
                <a:latin typeface="Tahoma"/>
                <a:cs typeface="Tahoma"/>
              </a:rPr>
              <a:t>Origins</a:t>
            </a:r>
            <a:r>
              <a:rPr sz="4400" spc="-40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of </a:t>
            </a:r>
            <a:r>
              <a:rPr sz="4400" spc="-20" dirty="0" smtClean="0">
                <a:solidFill>
                  <a:srgbClr val="FFFFCC"/>
                </a:solidFill>
                <a:latin typeface="Tahoma"/>
                <a:cs typeface="Tahoma"/>
              </a:rPr>
              <a:t>T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ragedy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64" y="1353311"/>
            <a:ext cx="729996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3756" y="1210055"/>
            <a:ext cx="3837432" cy="661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31691" y="1210055"/>
            <a:ext cx="665988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" y="1938527"/>
            <a:ext cx="729996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3756" y="1795272"/>
            <a:ext cx="8005572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3756" y="2282951"/>
            <a:ext cx="6182868" cy="6614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77128" y="2282951"/>
            <a:ext cx="665987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864" y="3011423"/>
            <a:ext cx="729996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3756" y="2868167"/>
            <a:ext cx="1786127" cy="6614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80388" y="2868167"/>
            <a:ext cx="665988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864" y="3596640"/>
            <a:ext cx="729996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3756" y="3453384"/>
            <a:ext cx="4189476" cy="6614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83735" y="3453384"/>
            <a:ext cx="665988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864" y="4181855"/>
            <a:ext cx="729996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3756" y="4038600"/>
            <a:ext cx="6280404" cy="6614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74664" y="4038600"/>
            <a:ext cx="665988" cy="6614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64" y="4767071"/>
            <a:ext cx="729996" cy="513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3756" y="4623815"/>
            <a:ext cx="3628644" cy="6614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22903" y="4623815"/>
            <a:ext cx="665988" cy="6614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864" y="5352288"/>
            <a:ext cx="729996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3756" y="5209032"/>
            <a:ext cx="7994904" cy="6614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3756" y="5696711"/>
            <a:ext cx="7194804" cy="6614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3756" y="6184391"/>
            <a:ext cx="7635240" cy="66141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29500" y="6184391"/>
            <a:ext cx="665988" cy="6614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3756" y="6769606"/>
            <a:ext cx="665988" cy="883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31140" y="1338834"/>
            <a:ext cx="7706359" cy="54521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Aristo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le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in Poetics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Greater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Dionysia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festival</a:t>
            </a:r>
            <a:r>
              <a:rPr sz="32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in Athens under tyrant,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Peisistratus,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6th century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Cho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us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Thes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32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add</a:t>
            </a:r>
            <a:r>
              <a:rPr sz="3200" spc="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Actor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Aeschylus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 a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dd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second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actor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Sophocl</a:t>
            </a:r>
            <a:r>
              <a:rPr sz="3200" spc="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2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third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19"/>
              </a:spcBef>
            </a:pPr>
            <a:endParaRPr sz="750"/>
          </a:p>
          <a:p>
            <a:pPr marL="355600" marR="22860" indent="-342900">
              <a:lnSpc>
                <a:spcPct val="100000"/>
              </a:lnSpc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Much</a:t>
            </a:r>
            <a:r>
              <a:rPr sz="3200" spc="-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we do not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know; but linked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to Dionysus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Reli</a:t>
            </a:r>
            <a:r>
              <a:rPr sz="3200" spc="10" dirty="0" smtClean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ion;</a:t>
            </a:r>
            <a:r>
              <a:rPr sz="32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Satyr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plays a remembrance</a:t>
            </a:r>
            <a:r>
              <a:rPr sz="3200" spc="-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of this focus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on Dionysus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1720" y="286511"/>
            <a:ext cx="4520183" cy="89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20384" y="286511"/>
            <a:ext cx="906780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80" rIns="0" bIns="0" rtlCol="0">
            <a:noAutofit/>
          </a:bodyPr>
          <a:lstStyle/>
          <a:p>
            <a:pPr marL="2254250">
              <a:lnSpc>
                <a:spcPts val="5255"/>
              </a:lnSpc>
            </a:pPr>
            <a:r>
              <a:rPr sz="4400" dirty="0" smtClean="0">
                <a:solidFill>
                  <a:srgbClr val="FFFFCC"/>
                </a:solidFill>
                <a:latin typeface="Tahoma"/>
                <a:cs typeface="Tahoma"/>
              </a:rPr>
              <a:t>The</a:t>
            </a:r>
            <a:r>
              <a:rPr sz="4400" spc="-30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Eumenides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7075" y="1655064"/>
            <a:ext cx="641604" cy="452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5112" y="1531619"/>
            <a:ext cx="8628888" cy="5821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24900" y="1531619"/>
            <a:ext cx="419100" cy="5821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7075" y="2167127"/>
            <a:ext cx="641604" cy="452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5112" y="2043683"/>
            <a:ext cx="8628888" cy="5821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82811" y="2043683"/>
            <a:ext cx="361188" cy="5821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7075" y="2679192"/>
            <a:ext cx="641604" cy="452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5112" y="2555748"/>
            <a:ext cx="8628888" cy="5821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5112" y="2982467"/>
            <a:ext cx="1577339" cy="5821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16963" y="2982467"/>
            <a:ext cx="586739" cy="5821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7075" y="3617976"/>
            <a:ext cx="641604" cy="4526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5112" y="3494532"/>
            <a:ext cx="8069580" cy="5821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5112" y="3921252"/>
            <a:ext cx="3808476" cy="5821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48100" y="3921252"/>
            <a:ext cx="586739" cy="5821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7075" y="4556759"/>
            <a:ext cx="641604" cy="452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5112" y="4433315"/>
            <a:ext cx="8628888" cy="5821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5112" y="4860035"/>
            <a:ext cx="8577072" cy="58216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5112" y="5286755"/>
            <a:ext cx="8129016" cy="5821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68640" y="5286755"/>
            <a:ext cx="586740" cy="5821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80491" y="1644522"/>
            <a:ext cx="8633460" cy="4185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spc="-2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2250" spc="-15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Clytemnestra’s</a:t>
            </a:r>
            <a:r>
              <a:rPr sz="2800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ghost</a:t>
            </a:r>
            <a:r>
              <a:rPr sz="28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urges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Furies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avenge</a:t>
            </a:r>
            <a:r>
              <a:rPr sz="2800" spc="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her</a:t>
            </a:r>
            <a:endParaRPr sz="2800">
              <a:latin typeface="Tahoma"/>
              <a:cs typeface="Tahoma"/>
            </a:endParaRPr>
          </a:p>
          <a:p>
            <a:pPr>
              <a:lnSpc>
                <a:spcPts val="650"/>
              </a:lnSpc>
              <a:spcBef>
                <a:spcPts val="22"/>
              </a:spcBef>
            </a:pPr>
            <a:endParaRPr sz="650"/>
          </a:p>
          <a:p>
            <a:pPr marL="12700">
              <a:lnSpc>
                <a:spcPct val="100000"/>
              </a:lnSpc>
            </a:pPr>
            <a:r>
              <a:rPr sz="2250" spc="-2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2250" spc="-15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Ores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es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2800" spc="-25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to Delphi</a:t>
            </a:r>
            <a:r>
              <a:rPr sz="28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san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tuary</a:t>
            </a:r>
            <a:r>
              <a:rPr sz="2800" spc="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purification</a:t>
            </a:r>
            <a:endParaRPr sz="2800">
              <a:latin typeface="Tahoma"/>
              <a:cs typeface="Tahoma"/>
            </a:endParaRPr>
          </a:p>
          <a:p>
            <a:pPr>
              <a:lnSpc>
                <a:spcPts val="650"/>
              </a:lnSpc>
              <a:spcBef>
                <a:spcPts val="18"/>
              </a:spcBef>
            </a:pPr>
            <a:endParaRPr sz="650"/>
          </a:p>
          <a:p>
            <a:pPr marL="355600" marR="164465" indent="-342900" algn="just">
              <a:lnSpc>
                <a:spcPct val="100099"/>
              </a:lnSpc>
            </a:pPr>
            <a:r>
              <a:rPr sz="2250" spc="-2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2250" spc="-15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oracle</a:t>
            </a:r>
            <a:r>
              <a:rPr sz="28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tells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him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go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to Ath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ns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for justi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fr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800" spc="-25" dirty="0" smtClean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 Ath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na</a:t>
            </a:r>
            <a:endParaRPr sz="2800">
              <a:latin typeface="Tahoma"/>
              <a:cs typeface="Tahoma"/>
            </a:endParaRPr>
          </a:p>
          <a:p>
            <a:pPr>
              <a:lnSpc>
                <a:spcPts val="650"/>
              </a:lnSpc>
              <a:spcBef>
                <a:spcPts val="22"/>
              </a:spcBef>
            </a:pPr>
            <a:endParaRPr sz="650"/>
          </a:p>
          <a:p>
            <a:pPr marL="12700">
              <a:lnSpc>
                <a:spcPct val="100000"/>
              </a:lnSpc>
            </a:pPr>
            <a:r>
              <a:rPr sz="2250" spc="-2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2250" spc="-15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tria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sz="2800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Ath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na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judg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ollo as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def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nse,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endParaRPr sz="28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Furies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prosecuto</a:t>
            </a:r>
            <a:r>
              <a:rPr sz="2800" spc="0" dirty="0" smtClean="0">
                <a:solidFill>
                  <a:srgbClr val="FFFFFF"/>
                </a:solidFill>
                <a:latin typeface="Tahoma"/>
                <a:cs typeface="Tahoma"/>
              </a:rPr>
              <a:t>rs</a:t>
            </a:r>
            <a:endParaRPr sz="2800">
              <a:latin typeface="Tahoma"/>
              <a:cs typeface="Tahoma"/>
            </a:endParaRPr>
          </a:p>
          <a:p>
            <a:pPr>
              <a:lnSpc>
                <a:spcPts val="650"/>
              </a:lnSpc>
              <a:spcBef>
                <a:spcPts val="22"/>
              </a:spcBef>
            </a:pPr>
            <a:endParaRPr sz="650"/>
          </a:p>
          <a:p>
            <a:pPr marL="355600" marR="226060" indent="-342900" algn="just">
              <a:lnSpc>
                <a:spcPct val="100000"/>
              </a:lnSpc>
            </a:pPr>
            <a:r>
              <a:rPr sz="2250" spc="-2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2250" spc="-15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Ath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na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rules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2800" spc="-25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vor</a:t>
            </a:r>
            <a:r>
              <a:rPr sz="2800" spc="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stes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but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tries</a:t>
            </a:r>
            <a:r>
              <a:rPr sz="28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to placate the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Furies</a:t>
            </a:r>
            <a:r>
              <a:rPr sz="28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sz="28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giving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them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spe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cial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ritual</a:t>
            </a:r>
            <a:r>
              <a:rPr sz="28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place in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Athens;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they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ome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od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Spirits,</a:t>
            </a:r>
            <a:r>
              <a:rPr sz="28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Eumenides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728" y="286511"/>
            <a:ext cx="6281928" cy="89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60135" y="286511"/>
            <a:ext cx="341528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43900" y="286511"/>
            <a:ext cx="800100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3530" rIns="0" bIns="0" rtlCol="0">
            <a:noAutofit/>
          </a:bodyPr>
          <a:lstStyle/>
          <a:p>
            <a:pPr marL="32384">
              <a:lnSpc>
                <a:spcPts val="5445"/>
              </a:lnSpc>
            </a:pPr>
            <a:r>
              <a:rPr sz="4400" dirty="0" smtClean="0">
                <a:solidFill>
                  <a:srgbClr val="FFFFCC"/>
                </a:solidFill>
                <a:latin typeface="Tahoma"/>
                <a:cs typeface="Tahoma"/>
              </a:rPr>
              <a:t>Principal</a:t>
            </a:r>
            <a:r>
              <a:rPr sz="4400" spc="-55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Issues</a:t>
            </a:r>
            <a:r>
              <a:rPr sz="4400" spc="-45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in</a:t>
            </a:r>
            <a:r>
              <a:rPr sz="4400" spc="-20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the</a:t>
            </a:r>
            <a:r>
              <a:rPr sz="4400" spc="-5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650" spc="-150" dirty="0" smtClean="0">
                <a:solidFill>
                  <a:srgbClr val="FFFFCC"/>
                </a:solidFill>
                <a:latin typeface="Tahoma"/>
                <a:cs typeface="Tahoma"/>
              </a:rPr>
              <a:t>Eumenides</a:t>
            </a:r>
            <a:endParaRPr sz="465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7075" y="1612391"/>
            <a:ext cx="641604" cy="4526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5112" y="1488947"/>
            <a:ext cx="7868411" cy="5821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5112" y="1872995"/>
            <a:ext cx="1498091" cy="5821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7716" y="1872995"/>
            <a:ext cx="586740" cy="5821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7075" y="2465832"/>
            <a:ext cx="641604" cy="4526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5112" y="2342388"/>
            <a:ext cx="7517892" cy="5821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57516" y="2342388"/>
            <a:ext cx="586740" cy="5821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7075" y="2935223"/>
            <a:ext cx="641604" cy="4526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5112" y="2811779"/>
            <a:ext cx="8089392" cy="5821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5112" y="3195827"/>
            <a:ext cx="8351520" cy="5821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5112" y="3579876"/>
            <a:ext cx="7635240" cy="5821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5112" y="3963923"/>
            <a:ext cx="5655564" cy="5821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95188" y="3963923"/>
            <a:ext cx="586739" cy="5821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7075" y="4556759"/>
            <a:ext cx="641604" cy="4526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5112" y="4433315"/>
            <a:ext cx="1722120" cy="5821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61744" y="4433315"/>
            <a:ext cx="1638300" cy="5821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24555" y="4433315"/>
            <a:ext cx="586740" cy="5821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5112" y="4902708"/>
            <a:ext cx="586740" cy="5821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80491" y="1601851"/>
            <a:ext cx="8127365" cy="3361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spc="-2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2250" spc="-15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Apollo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uries;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Olympian</a:t>
            </a:r>
            <a:r>
              <a:rPr sz="28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ods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800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Cthonic</a:t>
            </a:r>
            <a:endParaRPr sz="2800">
              <a:latin typeface="Tahoma"/>
              <a:cs typeface="Tahoma"/>
            </a:endParaRPr>
          </a:p>
          <a:p>
            <a:pPr marL="355600">
              <a:lnSpc>
                <a:spcPts val="3025"/>
              </a:lnSpc>
            </a:pP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ds;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250" spc="-2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2250" spc="-15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Problem of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Ritual Defilem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nt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8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Puri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ication</a:t>
            </a:r>
            <a:endParaRPr sz="2800">
              <a:latin typeface="Tahoma"/>
              <a:cs typeface="Tahoma"/>
            </a:endParaRPr>
          </a:p>
          <a:p>
            <a:pPr>
              <a:lnSpc>
                <a:spcPts val="650"/>
              </a:lnSpc>
              <a:spcBef>
                <a:spcPts val="24"/>
              </a:spcBef>
            </a:pPr>
            <a:endParaRPr sz="650"/>
          </a:p>
          <a:p>
            <a:pPr marL="355600" marR="12700" indent="-342900">
              <a:lnSpc>
                <a:spcPct val="90000"/>
              </a:lnSpc>
            </a:pPr>
            <a:r>
              <a:rPr sz="2250" spc="-2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2250" spc="-15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Problem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Justice: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Mutua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lly</a:t>
            </a:r>
            <a:r>
              <a:rPr sz="2800" spc="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Exclus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ve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Cl</a:t>
            </a:r>
            <a:r>
              <a:rPr sz="2800" spc="-25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ims</a:t>
            </a:r>
            <a:r>
              <a:rPr sz="2800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of Justic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e;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 How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Ba</a:t>
            </a:r>
            <a:r>
              <a:rPr sz="2800" spc="-25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ance</a:t>
            </a:r>
            <a:r>
              <a:rPr sz="2800" spc="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urd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er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husband aga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nst</a:t>
            </a:r>
            <a:r>
              <a:rPr sz="2800" spc="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urd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er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5" dirty="0" smtClean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other?; Problem</a:t>
            </a:r>
            <a:r>
              <a:rPr sz="2800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of Vengeance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8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Cycle</a:t>
            </a:r>
            <a:r>
              <a:rPr sz="28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Violence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ts val="3279"/>
              </a:lnSpc>
              <a:spcBef>
                <a:spcPts val="335"/>
              </a:spcBef>
            </a:pPr>
            <a:r>
              <a:rPr sz="2250" spc="-2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2250" spc="-15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nder</a:t>
            </a:r>
            <a:r>
              <a:rPr sz="28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Conflict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9551" y="286511"/>
            <a:ext cx="5684520" cy="89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02552" y="286511"/>
            <a:ext cx="906779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80" rIns="0" bIns="0" rtlCol="0">
            <a:noAutofit/>
          </a:bodyPr>
          <a:lstStyle/>
          <a:p>
            <a:pPr marL="1672589">
              <a:lnSpc>
                <a:spcPts val="5255"/>
              </a:lnSpc>
            </a:pPr>
            <a:r>
              <a:rPr sz="4400" dirty="0" smtClean="0">
                <a:solidFill>
                  <a:srgbClr val="FFFFCC"/>
                </a:solidFill>
                <a:latin typeface="Tahoma"/>
                <a:cs typeface="Tahoma"/>
              </a:rPr>
              <a:t>Resoluti</a:t>
            </a:r>
            <a:r>
              <a:rPr sz="4400" spc="-15" dirty="0" smtClean="0">
                <a:solidFill>
                  <a:srgbClr val="FFFFCC"/>
                </a:solidFill>
                <a:latin typeface="Tahoma"/>
                <a:cs typeface="Tahoma"/>
              </a:rPr>
              <a:t>o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n</a:t>
            </a:r>
            <a:r>
              <a:rPr sz="4400" spc="-55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of Issues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4215" y="1658111"/>
            <a:ext cx="729996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3108" y="1514855"/>
            <a:ext cx="8314944" cy="661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3108" y="2002535"/>
            <a:ext cx="8499348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42959" y="2002535"/>
            <a:ext cx="665988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4215" y="2731007"/>
            <a:ext cx="729996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3108" y="2587751"/>
            <a:ext cx="8371332" cy="6614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3108" y="3075432"/>
            <a:ext cx="4698492" cy="6614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42103" y="3075432"/>
            <a:ext cx="665988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4215" y="3803903"/>
            <a:ext cx="729996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3108" y="3660647"/>
            <a:ext cx="6044184" cy="6614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87796" y="3660647"/>
            <a:ext cx="665988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215" y="4389120"/>
            <a:ext cx="729996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3108" y="4245864"/>
            <a:ext cx="8278368" cy="6614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3108" y="4733544"/>
            <a:ext cx="2927604" cy="6614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71216" y="4733544"/>
            <a:ext cx="665987" cy="6614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4215" y="5462015"/>
            <a:ext cx="729996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3108" y="5318759"/>
            <a:ext cx="7789164" cy="6614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32776" y="5318759"/>
            <a:ext cx="665987" cy="6614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80491" y="1644015"/>
            <a:ext cx="8326120" cy="4293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891915" algn="l"/>
              </a:tabLst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Oly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pian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Gods</a:t>
            </a:r>
            <a:r>
              <a:rPr sz="32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are	Supreme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but a pl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ce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endParaRPr sz="32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solidFill>
                  <a:srgbClr val="FFFFFF"/>
                </a:solidFill>
                <a:latin typeface="Tahoma"/>
                <a:cs typeface="Tahoma"/>
              </a:rPr>
              <a:t>made</a:t>
            </a:r>
            <a:r>
              <a:rPr sz="32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old;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Furies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Become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Eumenides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266065" indent="-342900">
              <a:lnSpc>
                <a:spcPct val="100000"/>
              </a:lnSpc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Male</a:t>
            </a:r>
            <a:r>
              <a:rPr sz="32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supremacy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is asserted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(Athena’s birth from</a:t>
            </a:r>
            <a:r>
              <a:rPr sz="32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head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of Z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us)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Purifica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ion by Animal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Sacrifice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Institu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ion of Areopagus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ourt for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Murder</a:t>
            </a:r>
            <a:endParaRPr sz="32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Treason)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19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Old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Dike and New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Dike are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har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onized?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06267" y="286511"/>
            <a:ext cx="3371087" cy="89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45835" y="286511"/>
            <a:ext cx="906780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80" rIns="0" bIns="0" rtlCol="0">
            <a:noAutofit/>
          </a:bodyPr>
          <a:lstStyle/>
          <a:p>
            <a:pPr marL="2828925">
              <a:lnSpc>
                <a:spcPts val="5155"/>
              </a:lnSpc>
            </a:pPr>
            <a:r>
              <a:rPr sz="4400" dirty="0" smtClean="0">
                <a:solidFill>
                  <a:srgbClr val="FFFFCC"/>
                </a:solidFill>
                <a:latin typeface="Tahoma"/>
                <a:cs typeface="Tahoma"/>
              </a:rPr>
              <a:t>Con</a:t>
            </a:r>
            <a:r>
              <a:rPr sz="4400" spc="-15" dirty="0" smtClean="0">
                <a:solidFill>
                  <a:srgbClr val="FFFFCC"/>
                </a:solidFill>
                <a:latin typeface="Tahoma"/>
                <a:cs typeface="Tahoma"/>
              </a:rPr>
              <a:t>c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lusi</a:t>
            </a:r>
            <a:r>
              <a:rPr sz="4400" spc="-10" dirty="0" smtClean="0">
                <a:solidFill>
                  <a:srgbClr val="FFFFCC"/>
                </a:solidFill>
                <a:latin typeface="Tahoma"/>
                <a:cs typeface="Tahoma"/>
              </a:rPr>
              <a:t>o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n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4215" y="1609344"/>
            <a:ext cx="729996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3108" y="1466088"/>
            <a:ext cx="8660892" cy="661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3108" y="1905000"/>
            <a:ext cx="4648200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91811" y="1905000"/>
            <a:ext cx="665988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4215" y="2584704"/>
            <a:ext cx="729996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3108" y="2441448"/>
            <a:ext cx="8660892" cy="6614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3108" y="2880360"/>
            <a:ext cx="7973568" cy="6614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3108" y="3319271"/>
            <a:ext cx="4456176" cy="6614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99788" y="3319271"/>
            <a:ext cx="665988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4215" y="3998976"/>
            <a:ext cx="729996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3108" y="3855720"/>
            <a:ext cx="7708392" cy="6614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3108" y="4294632"/>
            <a:ext cx="7653528" cy="6614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3108" y="4733544"/>
            <a:ext cx="2118360" cy="6614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61972" y="4733544"/>
            <a:ext cx="665988" cy="6614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4215" y="5413247"/>
            <a:ext cx="729996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3108" y="5269991"/>
            <a:ext cx="7591044" cy="6614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3108" y="5708903"/>
            <a:ext cx="4924044" cy="6614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67655" y="5708903"/>
            <a:ext cx="665988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80491" y="1595246"/>
            <a:ext cx="8472170" cy="47199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Aeschylus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empha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izes</a:t>
            </a:r>
            <a:r>
              <a:rPr sz="3200" spc="-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the Power</a:t>
            </a:r>
            <a:r>
              <a:rPr sz="32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of the Gods</a:t>
            </a:r>
            <a:endParaRPr sz="3200">
              <a:latin typeface="Tahoma"/>
              <a:cs typeface="Tahoma"/>
            </a:endParaRPr>
          </a:p>
          <a:p>
            <a:pPr marL="355600">
              <a:lnSpc>
                <a:spcPts val="3454"/>
              </a:lnSpc>
            </a:pPr>
            <a:r>
              <a:rPr sz="3200" dirty="0" smtClean="0">
                <a:solidFill>
                  <a:srgbClr val="FFFFFF"/>
                </a:solidFill>
                <a:latin typeface="Tahoma"/>
                <a:cs typeface="Tahoma"/>
              </a:rPr>
              <a:t>over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affairs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800"/>
              </a:lnSpc>
              <a:spcBef>
                <a:spcPts val="15"/>
              </a:spcBef>
            </a:pPr>
            <a:endParaRPr sz="800"/>
          </a:p>
          <a:p>
            <a:pPr marL="355600" marR="40640" indent="-342900">
              <a:lnSpc>
                <a:spcPts val="3460"/>
              </a:lnSpc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But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unlike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arlier s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ories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yths, his 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ods se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ks</a:t>
            </a:r>
            <a:r>
              <a:rPr sz="3200" spc="-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 new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ord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r 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nd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justice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is not arbitrary</a:t>
            </a:r>
            <a:r>
              <a:rPr sz="3200" spc="-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or c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pricious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355600" marR="1073150" indent="-342900" algn="just">
              <a:lnSpc>
                <a:spcPts val="3460"/>
              </a:lnSpc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Religion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nd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the pow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32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of the st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te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are pres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nted</a:t>
            </a:r>
            <a:r>
              <a:rPr sz="32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in a way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shows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them in harmony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His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tri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ogies move from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onflict tow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rd</a:t>
            </a:r>
            <a:endParaRPr sz="3200">
              <a:latin typeface="Tahoma"/>
              <a:cs typeface="Tahoma"/>
            </a:endParaRPr>
          </a:p>
          <a:p>
            <a:pPr marL="355600">
              <a:lnSpc>
                <a:spcPts val="3365"/>
              </a:lnSpc>
            </a:pPr>
            <a:r>
              <a:rPr sz="3200" dirty="0" smtClean="0">
                <a:solidFill>
                  <a:srgbClr val="FFFFFF"/>
                </a:solidFill>
                <a:latin typeface="Tahoma"/>
                <a:cs typeface="Tahoma"/>
              </a:rPr>
              <a:t>resolution and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repr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sent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8967" y="335279"/>
            <a:ext cx="5882639" cy="818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64095" y="335279"/>
            <a:ext cx="826007" cy="818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6267" rIns="0" bIns="0" rtlCol="0">
            <a:noAutofit/>
          </a:bodyPr>
          <a:lstStyle/>
          <a:p>
            <a:pPr marL="1541145">
              <a:lnSpc>
                <a:spcPts val="4785"/>
              </a:lnSpc>
            </a:pPr>
            <a:r>
              <a:rPr sz="4000" spc="-20" dirty="0" smtClean="0">
                <a:solidFill>
                  <a:srgbClr val="FFFFCC"/>
                </a:solidFill>
                <a:latin typeface="Tahoma"/>
                <a:cs typeface="Tahoma"/>
              </a:rPr>
              <a:t>Context</a:t>
            </a:r>
            <a:r>
              <a:rPr sz="4000" spc="-35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000" spc="0" dirty="0" smtClean="0">
                <a:solidFill>
                  <a:srgbClr val="FFFFCC"/>
                </a:solidFill>
                <a:latin typeface="Tahoma"/>
                <a:cs typeface="Tahoma"/>
              </a:rPr>
              <a:t>for</a:t>
            </a:r>
            <a:r>
              <a:rPr sz="4000" spc="-5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000" spc="-20" dirty="0" smtClean="0">
                <a:solidFill>
                  <a:srgbClr val="FFFFCC"/>
                </a:solidFill>
                <a:latin typeface="Tahoma"/>
                <a:cs typeface="Tahoma"/>
              </a:rPr>
              <a:t>the</a:t>
            </a:r>
            <a:r>
              <a:rPr sz="4000" spc="-5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000" spc="-20" dirty="0" smtClean="0">
                <a:solidFill>
                  <a:srgbClr val="FFFFCC"/>
                </a:solidFill>
                <a:latin typeface="Tahoma"/>
                <a:cs typeface="Tahoma"/>
              </a:rPr>
              <a:t>Festival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7075" y="1612391"/>
            <a:ext cx="641604" cy="452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5112" y="1488947"/>
            <a:ext cx="2723388" cy="5821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63011" y="1488947"/>
            <a:ext cx="586739" cy="5821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7075" y="2081783"/>
            <a:ext cx="641604" cy="452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5112" y="1958339"/>
            <a:ext cx="4565904" cy="5821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05528" y="1958339"/>
            <a:ext cx="586739" cy="5821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7075" y="2551176"/>
            <a:ext cx="641604" cy="452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5112" y="2427732"/>
            <a:ext cx="6499860" cy="5821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39483" y="2427732"/>
            <a:ext cx="586740" cy="582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7075" y="3020567"/>
            <a:ext cx="641604" cy="452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5112" y="2897123"/>
            <a:ext cx="7626096" cy="5821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5112" y="3281171"/>
            <a:ext cx="1693164" cy="5821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32788" y="3281171"/>
            <a:ext cx="586739" cy="5821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7075" y="3874008"/>
            <a:ext cx="641604" cy="452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5112" y="3750564"/>
            <a:ext cx="8231124" cy="5821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70747" y="3750564"/>
            <a:ext cx="586740" cy="582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7075" y="4343400"/>
            <a:ext cx="641604" cy="452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5112" y="4219955"/>
            <a:ext cx="8561832" cy="5821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5112" y="4604003"/>
            <a:ext cx="1115568" cy="5821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55191" y="4604003"/>
            <a:ext cx="586740" cy="582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7075" y="5196840"/>
            <a:ext cx="641604" cy="4526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5112" y="5073396"/>
            <a:ext cx="7909559" cy="5821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5112" y="5457444"/>
            <a:ext cx="4274820" cy="5821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14444" y="5457444"/>
            <a:ext cx="586739" cy="582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5112" y="5926835"/>
            <a:ext cx="586740" cy="582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80491" y="1601851"/>
            <a:ext cx="8340725" cy="43986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spc="-2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2250" spc="-15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Tahoma"/>
                <a:cs typeface="Tahoma"/>
              </a:rPr>
              <a:t>First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in Athens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250" spc="-2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2250" spc="-15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Greater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Dionysian</a:t>
            </a:r>
            <a:r>
              <a:rPr sz="2800" spc="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stival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250" spc="-2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2250" spc="-15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Ar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hon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would choose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three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tragedians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250" spc="-2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2250" spc="-15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Each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would produ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800" spc="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three</a:t>
            </a:r>
            <a:r>
              <a:rPr sz="28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tragedies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800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one</a:t>
            </a:r>
            <a:endParaRPr sz="2800">
              <a:latin typeface="Tahoma"/>
              <a:cs typeface="Tahoma"/>
            </a:endParaRPr>
          </a:p>
          <a:p>
            <a:pPr marL="355600">
              <a:lnSpc>
                <a:spcPts val="3025"/>
              </a:lnSpc>
            </a:pP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800" spc="-25" dirty="0" smtClean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dy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250" spc="-2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2250" spc="-15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Ar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hon </a:t>
            </a:r>
            <a:r>
              <a:rPr sz="2800" spc="-25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pp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ointed</a:t>
            </a:r>
            <a:r>
              <a:rPr sz="28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ch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regoi, to</a:t>
            </a:r>
            <a:r>
              <a:rPr sz="2800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fin</a:t>
            </a:r>
            <a:r>
              <a:rPr sz="2800" spc="-25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nce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the ch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rus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250" spc="-2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2250" spc="-15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Acto</a:t>
            </a:r>
            <a:r>
              <a:rPr sz="2800" spc="0" dirty="0" smtClean="0">
                <a:solidFill>
                  <a:srgbClr val="FFFFFF"/>
                </a:solidFill>
                <a:latin typeface="Tahoma"/>
                <a:cs typeface="Tahoma"/>
              </a:rPr>
              <a:t>rs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Tahoma"/>
                <a:cs typeface="Tahoma"/>
              </a:rPr>
              <a:t>were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assigned</a:t>
            </a:r>
            <a:r>
              <a:rPr sz="28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pl</a:t>
            </a:r>
            <a:r>
              <a:rPr sz="2800" spc="-25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ys</a:t>
            </a:r>
            <a:r>
              <a:rPr sz="2800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lot; thr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acto</a:t>
            </a:r>
            <a:r>
              <a:rPr sz="2800" spc="0" dirty="0" smtClean="0">
                <a:solidFill>
                  <a:srgbClr val="FFFFFF"/>
                </a:solidFill>
                <a:latin typeface="Tahoma"/>
                <a:cs typeface="Tahoma"/>
              </a:rPr>
              <a:t>rs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per</a:t>
            </a:r>
            <a:endParaRPr sz="2800">
              <a:latin typeface="Tahoma"/>
              <a:cs typeface="Tahoma"/>
            </a:endParaRPr>
          </a:p>
          <a:p>
            <a:pPr marL="355600">
              <a:lnSpc>
                <a:spcPts val="3025"/>
              </a:lnSpc>
            </a:pP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play</a:t>
            </a:r>
            <a:endParaRPr sz="2800">
              <a:latin typeface="Tahoma"/>
              <a:cs typeface="Tahoma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355600" marR="666750" indent="-342900">
              <a:lnSpc>
                <a:spcPts val="3030"/>
              </a:lnSpc>
            </a:pPr>
            <a:r>
              <a:rPr sz="2250" spc="-2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2250" spc="-15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All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 actors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were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male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citizens,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wore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asks,</a:t>
            </a:r>
            <a:r>
              <a:rPr sz="2800" spc="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 c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uld play</a:t>
            </a:r>
            <a:r>
              <a:rPr sz="2800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multiple rol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6683" y="286511"/>
            <a:ext cx="2811780" cy="89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66944" y="286511"/>
            <a:ext cx="906779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80" rIns="0" bIns="0" rtlCol="0">
            <a:noAutofit/>
          </a:bodyPr>
          <a:lstStyle/>
          <a:p>
            <a:pPr marL="3109595">
              <a:lnSpc>
                <a:spcPts val="5155"/>
              </a:lnSpc>
            </a:pPr>
            <a:r>
              <a:rPr sz="4400" dirty="0" smtClean="0">
                <a:solidFill>
                  <a:srgbClr val="FFFFCC"/>
                </a:solidFill>
                <a:latin typeface="Tahoma"/>
                <a:cs typeface="Tahoma"/>
              </a:rPr>
              <a:t>Tim</a:t>
            </a:r>
            <a:r>
              <a:rPr sz="4400" spc="-15" dirty="0" smtClean="0">
                <a:solidFill>
                  <a:srgbClr val="FFFFCC"/>
                </a:solidFill>
                <a:latin typeface="Tahoma"/>
                <a:cs typeface="Tahoma"/>
              </a:rPr>
              <a:t>e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line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723" y="1155191"/>
            <a:ext cx="641604" cy="452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5759" y="1031747"/>
            <a:ext cx="8086344" cy="5821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76616" y="1031747"/>
            <a:ext cx="586740" cy="5821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3" y="1624583"/>
            <a:ext cx="641604" cy="452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5759" y="1501139"/>
            <a:ext cx="7048500" cy="5821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5759" y="1885188"/>
            <a:ext cx="8276844" cy="5821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5759" y="2269235"/>
            <a:ext cx="4553712" cy="5821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43984" y="2269235"/>
            <a:ext cx="586739" cy="582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723" y="2862072"/>
            <a:ext cx="641604" cy="452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5759" y="2738627"/>
            <a:ext cx="8031480" cy="5821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5759" y="3122676"/>
            <a:ext cx="5428488" cy="5821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18759" y="3122676"/>
            <a:ext cx="2446019" cy="5821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5759" y="3506723"/>
            <a:ext cx="6513576" cy="5821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03847" y="3506723"/>
            <a:ext cx="586740" cy="582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723" y="4099559"/>
            <a:ext cx="641604" cy="452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5759" y="3976115"/>
            <a:ext cx="8778240" cy="5821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5759" y="4360164"/>
            <a:ext cx="7927848" cy="5821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18119" y="4360164"/>
            <a:ext cx="586740" cy="582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723" y="4953000"/>
            <a:ext cx="641604" cy="4526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5759" y="4829555"/>
            <a:ext cx="8510016" cy="5821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5759" y="5213603"/>
            <a:ext cx="4657344" cy="58216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47615" y="5213603"/>
            <a:ext cx="586739" cy="582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23" y="5806440"/>
            <a:ext cx="641604" cy="4526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5759" y="5682996"/>
            <a:ext cx="6880859" cy="5821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71131" y="5682996"/>
            <a:ext cx="586740" cy="582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6240" y="6161532"/>
            <a:ext cx="504444" cy="4998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31140" y="1144270"/>
            <a:ext cx="8588375" cy="5069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spc="-2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2250" spc="-15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Mar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h, the</a:t>
            </a:r>
            <a:r>
              <a:rPr sz="2800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Statue</a:t>
            </a:r>
            <a:r>
              <a:rPr sz="2800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was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brought</a:t>
            </a:r>
            <a:r>
              <a:rPr sz="28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to the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mple</a:t>
            </a:r>
            <a:endParaRPr sz="2800">
              <a:latin typeface="Tahoma"/>
              <a:cs typeface="Tahoma"/>
            </a:endParaRPr>
          </a:p>
          <a:p>
            <a:pPr>
              <a:lnSpc>
                <a:spcPts val="700"/>
              </a:lnSpc>
              <a:spcBef>
                <a:spcPts val="22"/>
              </a:spcBef>
            </a:pPr>
            <a:endParaRPr sz="700"/>
          </a:p>
          <a:p>
            <a:pPr marL="355600" marR="544830" indent="-342900">
              <a:lnSpc>
                <a:spcPts val="3020"/>
              </a:lnSpc>
            </a:pPr>
            <a:r>
              <a:rPr sz="2250" spc="-2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2250" spc="-15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Proagon: two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days</a:t>
            </a:r>
            <a:r>
              <a:rPr sz="2800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before the</a:t>
            </a:r>
            <a:r>
              <a:rPr sz="28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pl</a:t>
            </a:r>
            <a:r>
              <a:rPr sz="2800" spc="-25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ys</a:t>
            </a:r>
            <a:r>
              <a:rPr sz="2800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Tahoma"/>
                <a:cs typeface="Tahoma"/>
              </a:rPr>
              <a:t>were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performed,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playwrights</a:t>
            </a:r>
            <a:r>
              <a:rPr sz="2800" spc="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announc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800" spc="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their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sub</a:t>
            </a:r>
            <a:r>
              <a:rPr sz="2800" spc="0" dirty="0" smtClean="0">
                <a:solidFill>
                  <a:srgbClr val="FFFFFF"/>
                </a:solidFill>
                <a:latin typeface="Tahoma"/>
                <a:cs typeface="Tahoma"/>
              </a:rPr>
              <a:t>j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ts and introdu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ed</a:t>
            </a:r>
            <a:r>
              <a:rPr sz="2800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their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asts</a:t>
            </a:r>
            <a:endParaRPr sz="2800">
              <a:latin typeface="Tahoma"/>
              <a:cs typeface="Tahoma"/>
            </a:endParaRPr>
          </a:p>
          <a:p>
            <a:pPr>
              <a:lnSpc>
                <a:spcPts val="650"/>
              </a:lnSpc>
              <a:spcBef>
                <a:spcPts val="27"/>
              </a:spcBef>
            </a:pPr>
            <a:endParaRPr sz="650"/>
          </a:p>
          <a:p>
            <a:pPr marL="355600" marR="789305" indent="-342900">
              <a:lnSpc>
                <a:spcPts val="3020"/>
              </a:lnSpc>
            </a:pPr>
            <a:r>
              <a:rPr sz="2250" spc="-2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2250" spc="-15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Pompe: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Tahoma"/>
                <a:cs typeface="Tahoma"/>
              </a:rPr>
              <a:t>first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day</a:t>
            </a:r>
            <a:r>
              <a:rPr sz="28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Tahoma"/>
                <a:cs typeface="Tahoma"/>
              </a:rPr>
              <a:t>fe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stiv</a:t>
            </a:r>
            <a:r>
              <a:rPr sz="2800" spc="-30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800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was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huge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 parade;</a:t>
            </a:r>
            <a:r>
              <a:rPr sz="2800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proc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ssion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phal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use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;</a:t>
            </a:r>
            <a:r>
              <a:rPr sz="2800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mmunal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 sacrifices of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Bulls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800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bations</a:t>
            </a:r>
            <a:r>
              <a:rPr sz="2800" spc="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wine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2250" spc="-2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2250" spc="-15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Comp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titions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 men’s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800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boys</a:t>
            </a:r>
            <a:r>
              <a:rPr sz="28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choruses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tribal</a:t>
            </a:r>
            <a:endParaRPr sz="2800">
              <a:latin typeface="Tahoma"/>
              <a:cs typeface="Tahoma"/>
            </a:endParaRPr>
          </a:p>
          <a:p>
            <a:pPr marL="355600">
              <a:lnSpc>
                <a:spcPts val="3025"/>
              </a:lnSpc>
              <a:tabLst>
                <a:tab pos="6758305" algn="l"/>
              </a:tabLst>
            </a:pP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basis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800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ev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prison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rs</a:t>
            </a:r>
            <a:r>
              <a:rPr sz="2800" spc="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were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released	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on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ail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250" spc="-2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2250" spc="-15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Each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xt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three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days,</a:t>
            </a:r>
            <a:r>
              <a:rPr sz="2800" spc="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three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tragedies</a:t>
            </a:r>
            <a:r>
              <a:rPr sz="2800" spc="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2800">
              <a:latin typeface="Tahoma"/>
              <a:cs typeface="Tahoma"/>
            </a:endParaRPr>
          </a:p>
          <a:p>
            <a:pPr marL="355600">
              <a:lnSpc>
                <a:spcPts val="3025"/>
              </a:lnSpc>
            </a:pP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Satyr pl</a:t>
            </a:r>
            <a:r>
              <a:rPr sz="2800" spc="-25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800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Tahoma"/>
                <a:cs typeface="Tahoma"/>
              </a:rPr>
              <a:t>were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performed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ts val="3279"/>
              </a:lnSpc>
              <a:spcBef>
                <a:spcPts val="335"/>
              </a:spcBef>
            </a:pPr>
            <a:r>
              <a:rPr sz="2250" spc="-2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2250" spc="-150" dirty="0" smtClean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 smtClean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2800" spc="-25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fth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day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Five</a:t>
            </a:r>
            <a:r>
              <a:rPr sz="28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Tahoma"/>
                <a:cs typeface="Tahoma"/>
              </a:rPr>
              <a:t>Com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edies</a:t>
            </a:r>
            <a:r>
              <a:rPr sz="28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were</a:t>
            </a:r>
            <a:r>
              <a:rPr sz="28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Tahoma"/>
                <a:cs typeface="Tahoma"/>
              </a:rPr>
              <a:t>staged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1511" y="30480"/>
            <a:ext cx="4956047" cy="818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03704" y="640080"/>
            <a:ext cx="4774692" cy="818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10884" y="640080"/>
            <a:ext cx="826008" cy="818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467" rIns="0" bIns="0" rtlCol="0">
            <a:noAutofit/>
          </a:bodyPr>
          <a:lstStyle/>
          <a:p>
            <a:pPr marL="2084070">
              <a:lnSpc>
                <a:spcPct val="100000"/>
              </a:lnSpc>
            </a:pPr>
            <a:r>
              <a:rPr sz="4000" spc="-15" dirty="0" smtClean="0">
                <a:solidFill>
                  <a:srgbClr val="FFFFCC"/>
                </a:solidFill>
                <a:latin typeface="Tahoma"/>
                <a:cs typeface="Tahoma"/>
              </a:rPr>
              <a:t>Political </a:t>
            </a:r>
            <a:r>
              <a:rPr sz="4000" spc="-25" dirty="0" smtClean="0">
                <a:solidFill>
                  <a:srgbClr val="FFFFCC"/>
                </a:solidFill>
                <a:latin typeface="Tahoma"/>
                <a:cs typeface="Tahoma"/>
              </a:rPr>
              <a:t>and</a:t>
            </a:r>
            <a:r>
              <a:rPr sz="4000" spc="-15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000" spc="-20" dirty="0" smtClean="0">
                <a:solidFill>
                  <a:srgbClr val="FFFFCC"/>
                </a:solidFill>
                <a:latin typeface="Tahoma"/>
                <a:cs typeface="Tahoma"/>
              </a:rPr>
              <a:t>Social</a:t>
            </a:r>
            <a:endParaRPr sz="4000">
              <a:latin typeface="Tahoma"/>
              <a:cs typeface="Tahoma"/>
            </a:endParaRPr>
          </a:p>
          <a:p>
            <a:pPr marL="2096135">
              <a:lnSpc>
                <a:spcPts val="4685"/>
              </a:lnSpc>
            </a:pPr>
            <a:r>
              <a:rPr sz="4000" spc="-20" dirty="0" smtClean="0">
                <a:solidFill>
                  <a:srgbClr val="FFFFCC"/>
                </a:solidFill>
                <a:latin typeface="Tahoma"/>
                <a:cs typeface="Tahoma"/>
              </a:rPr>
              <a:t>Interconectedness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4215" y="1658111"/>
            <a:ext cx="729996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3108" y="1514855"/>
            <a:ext cx="8398764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3108" y="2002535"/>
            <a:ext cx="4038600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82211" y="2002535"/>
            <a:ext cx="665988" cy="6614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4215" y="2731007"/>
            <a:ext cx="729996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3108" y="2587751"/>
            <a:ext cx="8470392" cy="6614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3108" y="3075432"/>
            <a:ext cx="7965948" cy="6614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3108" y="3563111"/>
            <a:ext cx="8116824" cy="6614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3108" y="4050791"/>
            <a:ext cx="1804416" cy="6614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48027" y="4050791"/>
            <a:ext cx="665988" cy="6614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215" y="4779264"/>
            <a:ext cx="729996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3108" y="4636008"/>
            <a:ext cx="7860792" cy="6614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04404" y="4636008"/>
            <a:ext cx="665988" cy="6614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4215" y="5364479"/>
            <a:ext cx="729996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3108" y="5221223"/>
            <a:ext cx="8150352" cy="6614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93964" y="5221223"/>
            <a:ext cx="665987" cy="6614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80491" y="1644015"/>
            <a:ext cx="8173084" cy="41833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Sacrif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ce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Libati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ns were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led by the</a:t>
            </a:r>
            <a:endParaRPr sz="32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solidFill>
                  <a:srgbClr val="FFFFFF"/>
                </a:solidFill>
                <a:latin typeface="Tahoma"/>
                <a:cs typeface="Tahoma"/>
              </a:rPr>
              <a:t>10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cted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nerals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names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of those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tizens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who h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d dome something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noteworthy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0" dirty="0" smtClean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olis were announced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and they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were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awarded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laurel crow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Parade</a:t>
            </a:r>
            <a:r>
              <a:rPr sz="3200" spc="-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of orphans</a:t>
            </a:r>
            <a:r>
              <a:rPr sz="32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and giving</a:t>
            </a:r>
            <a:r>
              <a:rPr sz="3200" spc="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them ar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12700">
              <a:lnSpc>
                <a:spcPts val="3750"/>
              </a:lnSpc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Tribute of A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lies was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presented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(af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er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454)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2432" y="286511"/>
            <a:ext cx="5318760" cy="89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19671" y="286511"/>
            <a:ext cx="906779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80" rIns="0" bIns="0" rtlCol="0">
            <a:noAutofit/>
          </a:bodyPr>
          <a:lstStyle/>
          <a:p>
            <a:pPr marL="1855470">
              <a:lnSpc>
                <a:spcPts val="5155"/>
              </a:lnSpc>
            </a:pPr>
            <a:r>
              <a:rPr sz="4400" dirty="0" smtClean="0">
                <a:solidFill>
                  <a:srgbClr val="FFFFCC"/>
                </a:solidFill>
                <a:latin typeface="Tahoma"/>
                <a:cs typeface="Tahoma"/>
              </a:rPr>
              <a:t>Agon:</a:t>
            </a:r>
            <a:r>
              <a:rPr sz="4400" spc="-40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Co</a:t>
            </a:r>
            <a:r>
              <a:rPr sz="4400" spc="-15" dirty="0" smtClean="0">
                <a:solidFill>
                  <a:srgbClr val="FFFFCC"/>
                </a:solidFill>
                <a:latin typeface="Tahoma"/>
                <a:cs typeface="Tahoma"/>
              </a:rPr>
              <a:t>m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petition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4215" y="1609344"/>
            <a:ext cx="729996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3108" y="1466088"/>
            <a:ext cx="8208264" cy="661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3108" y="1905000"/>
            <a:ext cx="8167116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10728" y="1905000"/>
            <a:ext cx="665987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4215" y="2584704"/>
            <a:ext cx="729996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3108" y="2441448"/>
            <a:ext cx="7091172" cy="6614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34783" y="2441448"/>
            <a:ext cx="665987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4215" y="3121151"/>
            <a:ext cx="729996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3108" y="2977895"/>
            <a:ext cx="6292595" cy="6614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36208" y="2977895"/>
            <a:ext cx="665988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4215" y="3657600"/>
            <a:ext cx="729996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3108" y="3514344"/>
            <a:ext cx="8548116" cy="6614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3108" y="3953255"/>
            <a:ext cx="5824728" cy="6614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68340" y="3953255"/>
            <a:ext cx="665988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4215" y="4632959"/>
            <a:ext cx="729996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3108" y="4489703"/>
            <a:ext cx="8572500" cy="6614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3108" y="4928615"/>
            <a:ext cx="7738872" cy="6614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3108" y="5367528"/>
            <a:ext cx="4006596" cy="6614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50208" y="5367528"/>
            <a:ext cx="665988" cy="6614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80491" y="1595246"/>
            <a:ext cx="8275320" cy="4378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10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Judges,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one 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hosen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from each</a:t>
            </a:r>
            <a:r>
              <a:rPr sz="32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tribe by</a:t>
            </a:r>
            <a:endParaRPr sz="3200">
              <a:latin typeface="Tahoma"/>
              <a:cs typeface="Tahoma"/>
            </a:endParaRPr>
          </a:p>
          <a:p>
            <a:pPr marL="355600">
              <a:lnSpc>
                <a:spcPts val="3454"/>
              </a:lnSpc>
              <a:tabLst>
                <a:tab pos="5666740" algn="l"/>
              </a:tabLst>
            </a:pPr>
            <a:r>
              <a:rPr sz="3200" dirty="0" smtClean="0">
                <a:solidFill>
                  <a:srgbClr val="FFFFFF"/>
                </a:solidFill>
                <a:latin typeface="Tahoma"/>
                <a:cs typeface="Tahoma"/>
              </a:rPr>
              <a:t>lot, 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 try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32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reduce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brib</a:t>
            </a:r>
            <a:r>
              <a:rPr sz="3200" spc="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ry	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nd cheating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After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449, competition</a:t>
            </a:r>
            <a:r>
              <a:rPr sz="32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tors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too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After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442 for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actors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in come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ies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Agon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in the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plays: the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set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pi</a:t>
            </a:r>
            <a:r>
              <a:rPr sz="3200" spc="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ces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where one</a:t>
            </a:r>
            <a:endParaRPr sz="3200">
              <a:latin typeface="Tahoma"/>
              <a:cs typeface="Tahoma"/>
            </a:endParaRPr>
          </a:p>
          <a:p>
            <a:pPr marL="355600">
              <a:lnSpc>
                <a:spcPts val="3460"/>
              </a:lnSpc>
            </a:pPr>
            <a:r>
              <a:rPr sz="3200" dirty="0" smtClean="0">
                <a:solidFill>
                  <a:srgbClr val="FFFFFF"/>
                </a:solidFill>
                <a:latin typeface="Tahoma"/>
                <a:cs typeface="Tahoma"/>
              </a:rPr>
              <a:t>spe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ch</a:t>
            </a:r>
            <a:r>
              <a:rPr sz="3200" spc="-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is opposed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anot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er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800"/>
              </a:lnSpc>
              <a:spcBef>
                <a:spcPts val="16"/>
              </a:spcBef>
            </a:pPr>
            <a:endParaRPr sz="800"/>
          </a:p>
          <a:p>
            <a:pPr marL="355600" marR="12700" indent="-342900">
              <a:lnSpc>
                <a:spcPts val="3460"/>
              </a:lnSpc>
              <a:tabLst>
                <a:tab pos="4092575" algn="l"/>
                <a:tab pos="4261485" algn="l"/>
              </a:tabLst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Theatre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was</a:t>
            </a:r>
            <a:r>
              <a:rPr sz="32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 pla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e	where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conflicting</a:t>
            </a:r>
            <a:r>
              <a:rPr sz="3200" spc="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social values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were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set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orth	and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oppos</a:t>
            </a:r>
            <a:r>
              <a:rPr sz="3200" spc="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 means</a:t>
            </a:r>
            <a:r>
              <a:rPr sz="3200" spc="-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ating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908" y="181355"/>
            <a:ext cx="5222748" cy="661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71159" y="181355"/>
            <a:ext cx="2795016" cy="661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26680" y="181355"/>
            <a:ext cx="789431" cy="661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70888" y="669036"/>
            <a:ext cx="3432048" cy="661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63440" y="669036"/>
            <a:ext cx="789432" cy="6614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13376" y="669036"/>
            <a:ext cx="2493264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67143" y="669036"/>
            <a:ext cx="665988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27277" y="291084"/>
            <a:ext cx="7089140" cy="999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3200" dirty="0" smtClean="0">
                <a:solidFill>
                  <a:srgbClr val="FFFFCC"/>
                </a:solidFill>
                <a:latin typeface="Tahoma"/>
                <a:cs typeface="Tahoma"/>
              </a:rPr>
              <a:t>Oresteia,</a:t>
            </a:r>
            <a:r>
              <a:rPr sz="3200" spc="-25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CC"/>
                </a:solidFill>
                <a:latin typeface="Tahoma"/>
                <a:cs typeface="Tahoma"/>
              </a:rPr>
              <a:t>Aeschylu</a:t>
            </a:r>
            <a:r>
              <a:rPr sz="3200" spc="-10" dirty="0" smtClean="0">
                <a:solidFill>
                  <a:srgbClr val="FFFFCC"/>
                </a:solidFill>
                <a:latin typeface="Tahoma"/>
                <a:cs typeface="Tahoma"/>
              </a:rPr>
              <a:t>s</a:t>
            </a:r>
            <a:r>
              <a:rPr sz="3200" spc="0" dirty="0" smtClean="0">
                <a:solidFill>
                  <a:srgbClr val="FFFFCC"/>
                </a:solidFill>
                <a:latin typeface="Tahoma"/>
                <a:cs typeface="Tahoma"/>
              </a:rPr>
              <a:t>, 458: </a:t>
            </a:r>
            <a:r>
              <a:rPr sz="3350" spc="-95" dirty="0" smtClean="0">
                <a:solidFill>
                  <a:srgbClr val="FFFFCC"/>
                </a:solidFill>
                <a:latin typeface="Tahoma"/>
                <a:cs typeface="Tahoma"/>
              </a:rPr>
              <a:t>Aga</a:t>
            </a:r>
            <a:r>
              <a:rPr sz="3350" spc="-155" dirty="0" smtClean="0">
                <a:solidFill>
                  <a:srgbClr val="FFFFCC"/>
                </a:solidFill>
                <a:latin typeface="Tahoma"/>
                <a:cs typeface="Tahoma"/>
              </a:rPr>
              <a:t>m</a:t>
            </a:r>
            <a:r>
              <a:rPr sz="3350" spc="-105" dirty="0" smtClean="0">
                <a:solidFill>
                  <a:srgbClr val="FFFFCC"/>
                </a:solidFill>
                <a:latin typeface="Tahoma"/>
                <a:cs typeface="Tahoma"/>
              </a:rPr>
              <a:t>emnon</a:t>
            </a:r>
            <a:r>
              <a:rPr sz="3200" spc="-105" dirty="0" smtClean="0">
                <a:solidFill>
                  <a:srgbClr val="FFFFCC"/>
                </a:solidFill>
                <a:latin typeface="Tahoma"/>
                <a:cs typeface="Tahoma"/>
              </a:rPr>
              <a:t>,</a:t>
            </a:r>
            <a:endParaRPr sz="3200">
              <a:latin typeface="Tahoma"/>
              <a:cs typeface="Tahoma"/>
            </a:endParaRPr>
          </a:p>
          <a:p>
            <a:pPr marR="0" algn="ctr">
              <a:lnSpc>
                <a:spcPts val="3840"/>
              </a:lnSpc>
            </a:pPr>
            <a:r>
              <a:rPr sz="3350" spc="-75" dirty="0" smtClean="0">
                <a:solidFill>
                  <a:srgbClr val="FFFFCC"/>
                </a:solidFill>
                <a:latin typeface="Tahoma"/>
                <a:cs typeface="Tahoma"/>
              </a:rPr>
              <a:t>Libation</a:t>
            </a:r>
            <a:r>
              <a:rPr sz="3350" spc="-65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3350" spc="-80" dirty="0" smtClean="0">
                <a:solidFill>
                  <a:srgbClr val="FFFFCC"/>
                </a:solidFill>
                <a:latin typeface="Tahoma"/>
                <a:cs typeface="Tahoma"/>
              </a:rPr>
              <a:t>Bearers</a:t>
            </a:r>
            <a:r>
              <a:rPr sz="3200" spc="-80" dirty="0" smtClean="0">
                <a:solidFill>
                  <a:srgbClr val="FFFFCC"/>
                </a:solidFill>
                <a:latin typeface="Tahoma"/>
                <a:cs typeface="Tahoma"/>
              </a:rPr>
              <a:t>,</a:t>
            </a:r>
            <a:r>
              <a:rPr sz="3200" spc="-5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3350" spc="-95" dirty="0" smtClean="0">
                <a:solidFill>
                  <a:srgbClr val="FFFFCC"/>
                </a:solidFill>
                <a:latin typeface="Tahoma"/>
                <a:cs typeface="Tahoma"/>
              </a:rPr>
              <a:t>Eumenid</a:t>
            </a:r>
            <a:r>
              <a:rPr sz="3350" spc="-75" dirty="0" smtClean="0">
                <a:solidFill>
                  <a:srgbClr val="FFFFCC"/>
                </a:solidFill>
                <a:latin typeface="Tahoma"/>
                <a:cs typeface="Tahoma"/>
              </a:rPr>
              <a:t>es</a:t>
            </a:r>
            <a:endParaRPr sz="335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20975" y="1600200"/>
            <a:ext cx="3700526" cy="44989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959" y="0"/>
            <a:ext cx="8423148" cy="614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4955" y="440436"/>
            <a:ext cx="4547616" cy="6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23076" y="440436"/>
            <a:ext cx="665987" cy="6614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048511"/>
            <a:ext cx="632460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1355" y="905255"/>
            <a:ext cx="3762755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04615" y="905255"/>
            <a:ext cx="665988" cy="6614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633727"/>
            <a:ext cx="632460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1355" y="1490472"/>
            <a:ext cx="8962644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1355" y="1978151"/>
            <a:ext cx="8962644" cy="6614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1355" y="2465832"/>
            <a:ext cx="4701540" cy="6614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43400" y="2465832"/>
            <a:ext cx="665988" cy="6614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3194304"/>
            <a:ext cx="632460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1355" y="3051048"/>
            <a:ext cx="8613648" cy="6614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1355" y="3538728"/>
            <a:ext cx="2404872" cy="6614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6732" y="3538728"/>
            <a:ext cx="2426208" cy="6614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33444" y="3538728"/>
            <a:ext cx="4831080" cy="6614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1355" y="4026408"/>
            <a:ext cx="8179308" cy="6614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1355" y="4514088"/>
            <a:ext cx="1688592" cy="66141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30452" y="4514088"/>
            <a:ext cx="665987" cy="661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5242559"/>
            <a:ext cx="632460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1355" y="5099303"/>
            <a:ext cx="1937004" cy="66141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8863" y="5099303"/>
            <a:ext cx="6603492" cy="66141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1355" y="5586984"/>
            <a:ext cx="3102863" cy="66141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4723" y="5586984"/>
            <a:ext cx="665988" cy="661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6315454"/>
            <a:ext cx="632460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1355" y="6172198"/>
            <a:ext cx="5676900" cy="66141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18759" y="6172198"/>
            <a:ext cx="665988" cy="661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8739" y="81279"/>
            <a:ext cx="8750300" cy="6710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6220" algn="ctr">
              <a:lnSpc>
                <a:spcPct val="100000"/>
              </a:lnSpc>
            </a:pPr>
            <a:r>
              <a:rPr sz="3200" dirty="0" smtClean="0">
                <a:solidFill>
                  <a:srgbClr val="FFFFCC"/>
                </a:solidFill>
                <a:latin typeface="Tahoma"/>
                <a:cs typeface="Tahoma"/>
              </a:rPr>
              <a:t>Curse</a:t>
            </a:r>
            <a:r>
              <a:rPr sz="3200" spc="-20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CC"/>
                </a:solidFill>
                <a:latin typeface="Tahoma"/>
                <a:cs typeface="Tahoma"/>
              </a:rPr>
              <a:t>of the</a:t>
            </a:r>
            <a:r>
              <a:rPr sz="3200" spc="-5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CC"/>
                </a:solidFill>
                <a:latin typeface="Tahoma"/>
                <a:cs typeface="Tahoma"/>
              </a:rPr>
              <a:t>House</a:t>
            </a:r>
            <a:r>
              <a:rPr sz="3200" spc="-5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CC"/>
                </a:solidFill>
                <a:latin typeface="Tahoma"/>
                <a:cs typeface="Tahoma"/>
              </a:rPr>
              <a:t>of At</a:t>
            </a:r>
            <a:r>
              <a:rPr sz="3200" spc="-15" dirty="0" smtClean="0">
                <a:solidFill>
                  <a:srgbClr val="FFFFCC"/>
                </a:solidFill>
                <a:latin typeface="Tahoma"/>
                <a:cs typeface="Tahoma"/>
              </a:rPr>
              <a:t>r</a:t>
            </a:r>
            <a:r>
              <a:rPr sz="3200" spc="0" dirty="0" smtClean="0">
                <a:solidFill>
                  <a:srgbClr val="FFFFCC"/>
                </a:solidFill>
                <a:latin typeface="Tahoma"/>
                <a:cs typeface="Tahoma"/>
              </a:rPr>
              <a:t>eus: R</a:t>
            </a:r>
            <a:r>
              <a:rPr sz="3200" spc="5" dirty="0" smtClean="0">
                <a:solidFill>
                  <a:srgbClr val="FFFFCC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CC"/>
                </a:solidFill>
                <a:latin typeface="Tahoma"/>
                <a:cs typeface="Tahoma"/>
              </a:rPr>
              <a:t>p</a:t>
            </a:r>
            <a:r>
              <a:rPr sz="3200" spc="5" dirty="0" smtClean="0">
                <a:solidFill>
                  <a:srgbClr val="FFFFCC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CC"/>
                </a:solidFill>
                <a:latin typeface="Tahoma"/>
                <a:cs typeface="Tahoma"/>
              </a:rPr>
              <a:t>tition of</a:t>
            </a:r>
            <a:endParaRPr sz="3200">
              <a:latin typeface="Tahoma"/>
              <a:cs typeface="Tahoma"/>
            </a:endParaRPr>
          </a:p>
          <a:p>
            <a:pPr marL="235585" algn="ctr">
              <a:lnSpc>
                <a:spcPct val="100000"/>
              </a:lnSpc>
            </a:pPr>
            <a:r>
              <a:rPr sz="3200" dirty="0" smtClean="0">
                <a:solidFill>
                  <a:srgbClr val="FFFFCC"/>
                </a:solidFill>
                <a:latin typeface="Tahoma"/>
                <a:cs typeface="Tahoma"/>
              </a:rPr>
              <a:t>Rev</a:t>
            </a:r>
            <a:r>
              <a:rPr sz="3200" spc="5" dirty="0" smtClean="0">
                <a:solidFill>
                  <a:srgbClr val="FFFFCC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CC"/>
                </a:solidFill>
                <a:latin typeface="Tahoma"/>
                <a:cs typeface="Tahoma"/>
              </a:rPr>
              <a:t>nge</a:t>
            </a:r>
            <a:r>
              <a:rPr sz="3200" spc="-25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CC"/>
                </a:solidFill>
                <a:latin typeface="Tahoma"/>
                <a:cs typeface="Tahoma"/>
              </a:rPr>
              <a:t>and </a:t>
            </a:r>
            <a:r>
              <a:rPr sz="3200" spc="-15" dirty="0" smtClean="0">
                <a:solidFill>
                  <a:srgbClr val="FFFFCC"/>
                </a:solidFill>
                <a:latin typeface="Tahoma"/>
                <a:cs typeface="Tahoma"/>
              </a:rPr>
              <a:t>V</a:t>
            </a:r>
            <a:r>
              <a:rPr sz="3200" spc="0" dirty="0" smtClean="0">
                <a:solidFill>
                  <a:srgbClr val="FFFFCC"/>
                </a:solidFill>
                <a:latin typeface="Tahoma"/>
                <a:cs typeface="Tahoma"/>
              </a:rPr>
              <a:t>iola</a:t>
            </a:r>
            <a:r>
              <a:rPr sz="3200" spc="-15" dirty="0" smtClean="0">
                <a:solidFill>
                  <a:srgbClr val="FFFFCC"/>
                </a:solidFill>
                <a:latin typeface="Tahoma"/>
                <a:cs typeface="Tahoma"/>
              </a:rPr>
              <a:t>t</a:t>
            </a:r>
            <a:r>
              <a:rPr sz="3200" spc="0" dirty="0" smtClean="0">
                <a:solidFill>
                  <a:srgbClr val="FFFFCC"/>
                </a:solidFill>
                <a:latin typeface="Tahoma"/>
                <a:cs typeface="Tahoma"/>
              </a:rPr>
              <a:t>ion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ts val="3660"/>
              </a:lnSpc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Tantalus’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anquet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12700" indent="-342900" algn="just">
              <a:lnSpc>
                <a:spcPct val="100000"/>
              </a:lnSpc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Pelops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(Pelop +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N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esus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+ Peloponnesus):</a:t>
            </a:r>
            <a:r>
              <a:rPr sz="3200" spc="-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Race for</a:t>
            </a:r>
            <a:r>
              <a:rPr sz="32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Hippodamia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against her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father,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3200" spc="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nomaus; Curse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of Dying</a:t>
            </a:r>
            <a:r>
              <a:rPr sz="32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Myrtilus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446405" indent="-342900">
              <a:lnSpc>
                <a:spcPct val="100000"/>
              </a:lnSpc>
              <a:tabLst>
                <a:tab pos="4040504" algn="l"/>
                <a:tab pos="5977890" algn="l"/>
              </a:tabLst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Ascension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throne	of Mycenae: A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reus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and Thyest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s;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Seduction</a:t>
            </a:r>
            <a:r>
              <a:rPr sz="3200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of Aerope	by Thyestes; “Reconcili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tion” banquet;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Thyestes cu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ses Atreus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19"/>
              </a:spcBef>
            </a:pPr>
            <a:endParaRPr sz="750"/>
          </a:p>
          <a:p>
            <a:pPr marL="355600" marR="1059815" indent="-342900">
              <a:lnSpc>
                <a:spcPct val="100000"/>
              </a:lnSpc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Murd</a:t>
            </a:r>
            <a:r>
              <a:rPr sz="3200" spc="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3200" spc="-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of Agamemnon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by Aegisthus and Clytemnaestra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Orestes</a:t>
            </a:r>
            <a:r>
              <a:rPr sz="3200" spc="-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Killed</a:t>
            </a:r>
            <a:r>
              <a:rPr sz="3200" spc="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Clytemnaestra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7504" y="286511"/>
            <a:ext cx="3831336" cy="89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27320" y="286511"/>
            <a:ext cx="902208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8008" y="286511"/>
            <a:ext cx="1658112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24600" y="286511"/>
            <a:ext cx="906779" cy="899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3530" rIns="0" bIns="0" rtlCol="0">
            <a:noAutofit/>
          </a:bodyPr>
          <a:lstStyle/>
          <a:p>
            <a:pPr marL="2050414">
              <a:lnSpc>
                <a:spcPts val="5445"/>
              </a:lnSpc>
            </a:pPr>
            <a:r>
              <a:rPr sz="4650" spc="-170" dirty="0" smtClean="0">
                <a:solidFill>
                  <a:srgbClr val="FFFFCC"/>
                </a:solidFill>
                <a:latin typeface="Tahoma"/>
                <a:cs typeface="Tahoma"/>
              </a:rPr>
              <a:t>Agame</a:t>
            </a:r>
            <a:r>
              <a:rPr sz="4650" spc="-250" dirty="0" smtClean="0">
                <a:solidFill>
                  <a:srgbClr val="FFFFCC"/>
                </a:solidFill>
                <a:latin typeface="Tahoma"/>
                <a:cs typeface="Tahoma"/>
              </a:rPr>
              <a:t>m</a:t>
            </a:r>
            <a:r>
              <a:rPr sz="4650" spc="-155" dirty="0" smtClean="0">
                <a:solidFill>
                  <a:srgbClr val="FFFFCC"/>
                </a:solidFill>
                <a:latin typeface="Tahoma"/>
                <a:cs typeface="Tahoma"/>
              </a:rPr>
              <a:t>non</a:t>
            </a:r>
            <a:r>
              <a:rPr sz="4650" spc="-110" dirty="0" smtClean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0" dirty="0" smtClean="0">
                <a:solidFill>
                  <a:srgbClr val="FFFFCC"/>
                </a:solidFill>
                <a:latin typeface="Tahoma"/>
                <a:cs typeface="Tahoma"/>
              </a:rPr>
              <a:t>Plot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4215" y="1609344"/>
            <a:ext cx="729996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3108" y="1466088"/>
            <a:ext cx="8031480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3108" y="1905000"/>
            <a:ext cx="3945636" cy="6614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89247" y="1905000"/>
            <a:ext cx="665988" cy="6614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215" y="2584704"/>
            <a:ext cx="729996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3108" y="2441448"/>
            <a:ext cx="2919984" cy="6614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63595" y="2441448"/>
            <a:ext cx="4034028" cy="6614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58128" y="2441448"/>
            <a:ext cx="665987" cy="6614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4215" y="3121151"/>
            <a:ext cx="729996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3108" y="2977895"/>
            <a:ext cx="7772400" cy="6614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3108" y="3416808"/>
            <a:ext cx="4331208" cy="6614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74820" y="3416808"/>
            <a:ext cx="665988" cy="6614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4215" y="4096511"/>
            <a:ext cx="729996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3108" y="3953255"/>
            <a:ext cx="7464552" cy="6614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08164" y="3953255"/>
            <a:ext cx="665987" cy="6614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4215" y="4632959"/>
            <a:ext cx="729996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3108" y="4489703"/>
            <a:ext cx="8423148" cy="66141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3108" y="4928615"/>
            <a:ext cx="2269236" cy="66141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12848" y="4928615"/>
            <a:ext cx="665988" cy="6614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80491" y="1595246"/>
            <a:ext cx="8122920" cy="3939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Watc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er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sees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the Fires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nounci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g the</a:t>
            </a:r>
            <a:endParaRPr sz="3200">
              <a:latin typeface="Tahoma"/>
              <a:cs typeface="Tahoma"/>
            </a:endParaRPr>
          </a:p>
          <a:p>
            <a:pPr marL="355600">
              <a:lnSpc>
                <a:spcPts val="3454"/>
              </a:lnSpc>
            </a:pPr>
            <a:r>
              <a:rPr sz="320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struction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of Troy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Agamemnon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Red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Carpet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800"/>
              </a:lnSpc>
              <a:spcBef>
                <a:spcPts val="18"/>
              </a:spcBef>
            </a:pPr>
            <a:endParaRPr sz="800"/>
          </a:p>
          <a:p>
            <a:pPr marL="355600" marR="659765" indent="-342900">
              <a:lnSpc>
                <a:spcPts val="3460"/>
              </a:lnSpc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Murd</a:t>
            </a:r>
            <a:r>
              <a:rPr sz="3200" spc="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3200" spc="-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happ</a:t>
            </a:r>
            <a:r>
              <a:rPr sz="3200" spc="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ns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off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stage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3200" spc="-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Cas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andra proph</a:t>
            </a:r>
            <a:r>
              <a:rPr sz="3200" spc="1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cies</a:t>
            </a:r>
            <a:r>
              <a:rPr sz="3200" spc="-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3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Chorus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Cl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temnestra</a:t>
            </a:r>
            <a:r>
              <a:rPr sz="32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comes</a:t>
            </a:r>
            <a:r>
              <a:rPr sz="3200" spc="-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out with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body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800"/>
              </a:lnSpc>
              <a:spcBef>
                <a:spcPts val="16"/>
              </a:spcBef>
            </a:pPr>
            <a:endParaRPr sz="800"/>
          </a:p>
          <a:p>
            <a:pPr marL="355600" marR="12700" indent="-342900">
              <a:lnSpc>
                <a:spcPts val="3460"/>
              </a:lnSpc>
            </a:pPr>
            <a:r>
              <a:rPr sz="2550" spc="165" dirty="0" smtClean="0">
                <a:solidFill>
                  <a:srgbClr val="FFCC00"/>
                </a:solidFill>
                <a:latin typeface="Arial"/>
                <a:cs typeface="Arial"/>
              </a:rPr>
              <a:t>►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Chorus</a:t>
            </a:r>
            <a:r>
              <a:rPr sz="32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is threaten</a:t>
            </a:r>
            <a:r>
              <a:rPr sz="3200" spc="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3200" spc="-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and repressed</a:t>
            </a:r>
            <a:r>
              <a:rPr sz="32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Tahoma"/>
                <a:cs typeface="Tahoma"/>
              </a:rPr>
              <a:t>by Aegisthus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1628</Words>
  <Application>Microsoft Office PowerPoint</Application>
  <PresentationFormat>On-screen Show (4:3)</PresentationFormat>
  <Paragraphs>215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Greek Tragedy: Aeschylus’ Oresteia</vt:lpstr>
      <vt:lpstr>Origins of Tragedy</vt:lpstr>
      <vt:lpstr>Context for the Festival</vt:lpstr>
      <vt:lpstr>Timeline</vt:lpstr>
      <vt:lpstr>Political and Social Interconectedness</vt:lpstr>
      <vt:lpstr>Agon: Competition</vt:lpstr>
      <vt:lpstr>PowerPoint Presentation</vt:lpstr>
      <vt:lpstr>PowerPoint Presentation</vt:lpstr>
      <vt:lpstr>Agamemnon Plot</vt:lpstr>
      <vt:lpstr>Issues in Agamemnon</vt:lpstr>
      <vt:lpstr>Red Carpet</vt:lpstr>
      <vt:lpstr>Hubris and Envy</vt:lpstr>
      <vt:lpstr>Clytaemestra’s boast</vt:lpstr>
      <vt:lpstr>Chorus accuses her of Hubris and Hamartia (crime)</vt:lpstr>
      <vt:lpstr>Justice for Iphigenia and Jealousy of Cassandra</vt:lpstr>
      <vt:lpstr>Chorus blames Helen</vt:lpstr>
      <vt:lpstr>Aegisthus Boasts of Curse Revenged</vt:lpstr>
      <vt:lpstr>Chorus Judges Aegisthus</vt:lpstr>
      <vt:lpstr>The Libation Bearers</vt:lpstr>
      <vt:lpstr>The Eumenides</vt:lpstr>
      <vt:lpstr>Principal Issues in the Eumenides</vt:lpstr>
      <vt:lpstr>Resolution of Issues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Tragedy:</dc:title>
  <dc:creator>ahaffa</dc:creator>
  <cp:lastModifiedBy>Alan Haffa</cp:lastModifiedBy>
  <cp:revision>1</cp:revision>
  <cp:lastPrinted>2016-10-20T15:31:12Z</cp:lastPrinted>
  <dcterms:created xsi:type="dcterms:W3CDTF">2014-10-30T08:49:21Z</dcterms:created>
  <dcterms:modified xsi:type="dcterms:W3CDTF">2016-10-20T15:35:30Z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2014-10-23T00:00:00Z</vt:filetime>
  </property>
  <property fmtid="{D5CDD505-2E9C-101B-9397-08002B2CF9AE}" pid="3" name="LastSaved">
    <vt:filetime>2014-10-30T00:00:00Z</vt:filetime>
  </property>
</Properties>
</file>